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8" r:id="rId14"/>
    <p:sldId id="279" r:id="rId15"/>
    <p:sldId id="280" r:id="rId16"/>
    <p:sldId id="269" r:id="rId17"/>
    <p:sldId id="270" r:id="rId18"/>
    <p:sldId id="272" r:id="rId19"/>
    <p:sldId id="271" r:id="rId20"/>
    <p:sldId id="284" r:id="rId21"/>
    <p:sldId id="285" r:id="rId22"/>
    <p:sldId id="282" r:id="rId23"/>
    <p:sldId id="298" r:id="rId24"/>
    <p:sldId id="274" r:id="rId25"/>
    <p:sldId id="273" r:id="rId26"/>
    <p:sldId id="275" r:id="rId27"/>
    <p:sldId id="286" r:id="rId28"/>
    <p:sldId id="287" r:id="rId29"/>
    <p:sldId id="292" r:id="rId30"/>
    <p:sldId id="289" r:id="rId31"/>
    <p:sldId id="291" r:id="rId32"/>
    <p:sldId id="293" r:id="rId33"/>
    <p:sldId id="294" r:id="rId34"/>
    <p:sldId id="295" r:id="rId35"/>
    <p:sldId id="288" r:id="rId36"/>
    <p:sldId id="283" r:id="rId37"/>
    <p:sldId id="290" r:id="rId38"/>
    <p:sldId id="296" r:id="rId39"/>
    <p:sldId id="299" r:id="rId40"/>
    <p:sldId id="278" r:id="rId41"/>
    <p:sldId id="297" r:id="rId42"/>
    <p:sldId id="301" r:id="rId43"/>
    <p:sldId id="276" r:id="rId44"/>
    <p:sldId id="277" r:id="rId45"/>
    <p:sldId id="300"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CEE979-074D-4F28-B496-7EAD0088225B}" type="datetimeFigureOut">
              <a:rPr lang="en-US" smtClean="0"/>
              <a:pPr/>
              <a:t>4/4/2012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FC641B-7512-42EA-9828-2E9FF53830B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en.wikipedia.org/wiki/Electrum"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en.wikipedia.org/wiki/Dolphin" TargetMode="External"/><Relationship Id="rId5" Type="http://schemas.openxmlformats.org/officeDocument/2006/relationships/hyperlink" Target="http://en.wikipedia.org/wiki/Tortoise" TargetMode="External"/><Relationship Id="rId4" Type="http://schemas.openxmlformats.org/officeDocument/2006/relationships/hyperlink" Target="http://en.wikipedia.org/wiki/Lydia"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en.wikipedia.org/wiki/Loutrophoro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preserved sanctuary for the famed cedars</a:t>
            </a:r>
            <a:r>
              <a:rPr lang="en-US" baseline="0" dirty="0" smtClean="0"/>
              <a:t> of Lebanon. </a:t>
            </a:r>
            <a:r>
              <a:rPr lang="en-US" dirty="0" smtClean="0"/>
              <a:t>Photo Denise Ames</a:t>
            </a:r>
            <a:endParaRPr lang="en-US" dirty="0"/>
          </a:p>
        </p:txBody>
      </p:sp>
      <p:sp>
        <p:nvSpPr>
          <p:cNvPr id="4" name="Slide Number Placeholder 3"/>
          <p:cNvSpPr>
            <a:spLocks noGrp="1"/>
          </p:cNvSpPr>
          <p:nvPr>
            <p:ph type="sldNum" sz="quarter" idx="10"/>
          </p:nvPr>
        </p:nvSpPr>
        <p:spPr/>
        <p:txBody>
          <a:bodyPr/>
          <a:lstStyle/>
          <a:p>
            <a:fld id="{DAFC641B-7512-42EA-9828-2E9FF53830B6}" type="slidenum">
              <a:rPr lang="en-US" smtClean="0"/>
              <a:pPr/>
              <a:t>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dirty="0" smtClean="0"/>
              <a:t>Giza pyramid complex seen from above.</a:t>
            </a:r>
            <a:endParaRPr lang="en-US" dirty="0"/>
          </a:p>
        </p:txBody>
      </p:sp>
      <p:sp>
        <p:nvSpPr>
          <p:cNvPr id="4" name="Slide Number Placeholder 3"/>
          <p:cNvSpPr>
            <a:spLocks noGrp="1"/>
          </p:cNvSpPr>
          <p:nvPr>
            <p:ph type="sldNum" sz="quarter" idx="10"/>
          </p:nvPr>
        </p:nvSpPr>
        <p:spPr/>
        <p:txBody>
          <a:bodyPr/>
          <a:lstStyle/>
          <a:p>
            <a:fld id="{DAFC641B-7512-42EA-9828-2E9FF53830B6}"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Ball court at Monte Alban, Oaxaca, Mexico (title) photo Denise Ames</a:t>
            </a:r>
          </a:p>
          <a:p>
            <a:endParaRPr lang="en-US" dirty="0"/>
          </a:p>
        </p:txBody>
      </p:sp>
      <p:sp>
        <p:nvSpPr>
          <p:cNvPr id="4" name="Slide Number Placeholder 3"/>
          <p:cNvSpPr>
            <a:spLocks noGrp="1"/>
          </p:cNvSpPr>
          <p:nvPr>
            <p:ph type="sldNum" sz="quarter" idx="10"/>
          </p:nvPr>
        </p:nvSpPr>
        <p:spPr/>
        <p:txBody>
          <a:bodyPr/>
          <a:lstStyle/>
          <a:p>
            <a:fld id="{DAFC641B-7512-42EA-9828-2E9FF53830B6}"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Roman catapult</a:t>
            </a:r>
            <a:endParaRPr lang="en-US" dirty="0"/>
          </a:p>
        </p:txBody>
      </p:sp>
      <p:sp>
        <p:nvSpPr>
          <p:cNvPr id="4" name="Slide Number Placeholder 3"/>
          <p:cNvSpPr>
            <a:spLocks noGrp="1"/>
          </p:cNvSpPr>
          <p:nvPr>
            <p:ph type="sldNum" sz="quarter" idx="10"/>
          </p:nvPr>
        </p:nvSpPr>
        <p:spPr/>
        <p:txBody>
          <a:bodyPr/>
          <a:lstStyle/>
          <a:p>
            <a:fld id="{DAFC641B-7512-42EA-9828-2E9FF53830B6}"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Hand-propelled wheel cart, Indus Valley Civilization</a:t>
            </a:r>
            <a:r>
              <a:rPr lang="en-US" baseline="0" dirty="0" smtClean="0"/>
              <a:t> </a:t>
            </a:r>
            <a:r>
              <a:rPr lang="en-US" dirty="0" smtClean="0"/>
              <a:t>(3000–1500 BCE). Housed at the National Museum, New Delhi, India </a:t>
            </a:r>
            <a:endParaRPr lang="en-US" dirty="0"/>
          </a:p>
        </p:txBody>
      </p:sp>
      <p:sp>
        <p:nvSpPr>
          <p:cNvPr id="4" name="Slide Number Placeholder 3"/>
          <p:cNvSpPr>
            <a:spLocks noGrp="1"/>
          </p:cNvSpPr>
          <p:nvPr>
            <p:ph type="sldNum" sz="quarter" idx="10"/>
          </p:nvPr>
        </p:nvSpPr>
        <p:spPr/>
        <p:txBody>
          <a:bodyPr/>
          <a:lstStyle/>
          <a:p>
            <a:fld id="{DAFC641B-7512-42EA-9828-2E9FF53830B6}"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Depiction of a Sumerian wheel in the Standard of Ur, ca. </a:t>
            </a:r>
            <a:r>
              <a:rPr lang="en-US" smtClean="0"/>
              <a:t>2500 BCE.</a:t>
            </a:r>
            <a:endParaRPr lang="en-US" dirty="0"/>
          </a:p>
        </p:txBody>
      </p:sp>
      <p:sp>
        <p:nvSpPr>
          <p:cNvPr id="4" name="Slide Number Placeholder 3"/>
          <p:cNvSpPr>
            <a:spLocks noGrp="1"/>
          </p:cNvSpPr>
          <p:nvPr>
            <p:ph type="sldNum" sz="quarter" idx="10"/>
          </p:nvPr>
        </p:nvSpPr>
        <p:spPr/>
        <p:txBody>
          <a:bodyPr/>
          <a:lstStyle/>
          <a:p>
            <a:fld id="{DAFC641B-7512-42EA-9828-2E9FF53830B6}"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Great Wall of China, in the first building of the wall under the Qin dynasty 3,500,000 people were involved in the construction, that was 70% of the total Chinese population at the time.</a:t>
            </a:r>
            <a:endParaRPr lang="en-US" dirty="0"/>
          </a:p>
        </p:txBody>
      </p:sp>
      <p:sp>
        <p:nvSpPr>
          <p:cNvPr id="4" name="Slide Number Placeholder 3"/>
          <p:cNvSpPr>
            <a:spLocks noGrp="1"/>
          </p:cNvSpPr>
          <p:nvPr>
            <p:ph type="sldNum" sz="quarter" idx="10"/>
          </p:nvPr>
        </p:nvSpPr>
        <p:spPr/>
        <p:txBody>
          <a:bodyPr/>
          <a:lstStyle/>
          <a:p>
            <a:fld id="{DAFC641B-7512-42EA-9828-2E9FF53830B6}"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Modern re-creation of chariot races in the Roman Coliseum</a:t>
            </a:r>
            <a:endParaRPr lang="en-US" dirty="0"/>
          </a:p>
        </p:txBody>
      </p:sp>
      <p:sp>
        <p:nvSpPr>
          <p:cNvPr id="4" name="Slide Number Placeholder 3"/>
          <p:cNvSpPr>
            <a:spLocks noGrp="1"/>
          </p:cNvSpPr>
          <p:nvPr>
            <p:ph type="sldNum" sz="quarter" idx="10"/>
          </p:nvPr>
        </p:nvSpPr>
        <p:spPr/>
        <p:txBody>
          <a:bodyPr/>
          <a:lstStyle/>
          <a:p>
            <a:fld id="{DAFC641B-7512-42EA-9828-2E9FF53830B6}"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 Gold 20-stater of </a:t>
            </a:r>
            <a:r>
              <a:rPr lang="en-US" dirty="0" err="1" smtClean="0"/>
              <a:t>Eucratides</a:t>
            </a:r>
            <a:r>
              <a:rPr lang="en-US" dirty="0" smtClean="0"/>
              <a:t>. This coin, the largest gold coin of Antiquity, was originally found in Bukhara, and later acquired by Napoleon III.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 Upper </a:t>
            </a:r>
            <a:r>
              <a:rPr lang="en-US" dirty="0" err="1" smtClean="0"/>
              <a:t>Uninscribed</a:t>
            </a:r>
            <a:r>
              <a:rPr lang="en-US" dirty="0" smtClean="0"/>
              <a:t> </a:t>
            </a:r>
            <a:r>
              <a:rPr lang="en-US" b="1" dirty="0" smtClean="0">
                <a:hlinkClick r:id="rId3" action="ppaction://hlinkfile" tooltip="Electrum"/>
              </a:rPr>
              <a:t>electrum</a:t>
            </a:r>
            <a:r>
              <a:rPr lang="en-US" b="1" dirty="0" smtClean="0"/>
              <a:t> coin from </a:t>
            </a:r>
            <a:r>
              <a:rPr lang="en-US" b="1" dirty="0" smtClean="0">
                <a:hlinkClick r:id="rId4" action="ppaction://hlinkfile" tooltip="Lydia"/>
              </a:rPr>
              <a:t>Lydia</a:t>
            </a:r>
            <a:r>
              <a:rPr lang="en-US" dirty="0" smtClean="0"/>
              <a:t>, 6th century BC</a:t>
            </a:r>
            <a:br>
              <a:rPr lang="en-US" dirty="0" smtClean="0"/>
            </a:br>
            <a:r>
              <a:rPr lang="en-US" i="1" dirty="0" smtClean="0"/>
              <a:t>Obverse</a:t>
            </a:r>
            <a:r>
              <a:rPr lang="en-US" dirty="0" smtClean="0"/>
              <a:t>: lion head and sunburst. </a:t>
            </a:r>
            <a:r>
              <a:rPr lang="en-US" i="1" dirty="0" smtClean="0"/>
              <a:t>Reverse</a:t>
            </a:r>
            <a:r>
              <a:rPr lang="en-US" dirty="0" smtClean="0"/>
              <a:t>: plain square imprints, probably used to </a:t>
            </a:r>
            <a:r>
              <a:rPr lang="en-US" dirty="0" err="1" smtClean="0"/>
              <a:t>standardise</a:t>
            </a:r>
            <a:r>
              <a:rPr lang="en-US" dirty="0" smtClean="0"/>
              <a:t> weight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 Lower </a:t>
            </a:r>
            <a:r>
              <a:rPr lang="en-US" b="0" dirty="0" smtClean="0"/>
              <a:t>Drachma</a:t>
            </a:r>
            <a:r>
              <a:rPr lang="en-US" b="1" dirty="0" smtClean="0"/>
              <a:t> of </a:t>
            </a:r>
            <a:r>
              <a:rPr lang="en-US" b="0" dirty="0" smtClean="0"/>
              <a:t>Aegina</a:t>
            </a:r>
            <a:r>
              <a:rPr lang="en-US" dirty="0" smtClean="0"/>
              <a:t>, 6th century BC Greece</a:t>
            </a:r>
            <a:br>
              <a:rPr lang="en-US" dirty="0" smtClean="0"/>
            </a:br>
            <a:r>
              <a:rPr lang="en-US" i="1" dirty="0" smtClean="0"/>
              <a:t>Obverse</a:t>
            </a:r>
            <a:r>
              <a:rPr lang="en-US" dirty="0" smtClean="0"/>
              <a:t>: Land </a:t>
            </a:r>
            <a:r>
              <a:rPr lang="en-US" dirty="0" smtClean="0">
                <a:hlinkClick r:id="rId5" action="ppaction://hlinkfile" tooltip="Tortoise"/>
              </a:rPr>
              <a:t>tortoise</a:t>
            </a:r>
            <a:r>
              <a:rPr lang="en-US" dirty="0" smtClean="0"/>
              <a:t/>
            </a:r>
            <a:br>
              <a:rPr lang="en-US" dirty="0" smtClean="0"/>
            </a:br>
            <a:r>
              <a:rPr lang="en-US" i="1" dirty="0" smtClean="0"/>
              <a:t>Reverse</a:t>
            </a:r>
            <a:r>
              <a:rPr lang="en-US" dirty="0" smtClean="0"/>
              <a:t>: ΑΙΓ[INAΤΟΝ] ("[of the] </a:t>
            </a:r>
            <a:r>
              <a:rPr lang="en-US" dirty="0" err="1" smtClean="0"/>
              <a:t>Aeg</a:t>
            </a:r>
            <a:r>
              <a:rPr lang="en-US" dirty="0" smtClean="0"/>
              <a:t>[</a:t>
            </a:r>
            <a:r>
              <a:rPr lang="en-US" dirty="0" err="1" smtClean="0"/>
              <a:t>inetans</a:t>
            </a:r>
            <a:r>
              <a:rPr lang="en-US" dirty="0" smtClean="0"/>
              <a:t>]") and </a:t>
            </a:r>
            <a:r>
              <a:rPr lang="en-US" dirty="0" smtClean="0">
                <a:hlinkClick r:id="rId6" action="ppaction://hlinkfile" tooltip="Dolphin"/>
              </a:rPr>
              <a:t>dolphin</a:t>
            </a:r>
            <a:r>
              <a:rPr lang="en-US" dirty="0" smtClean="0"/>
              <a:t> within a geometrical drawing</a:t>
            </a:r>
          </a:p>
          <a:p>
            <a:endParaRPr lang="en-US" dirty="0"/>
          </a:p>
        </p:txBody>
      </p:sp>
      <p:sp>
        <p:nvSpPr>
          <p:cNvPr id="4" name="Slide Number Placeholder 3"/>
          <p:cNvSpPr>
            <a:spLocks noGrp="1"/>
          </p:cNvSpPr>
          <p:nvPr>
            <p:ph type="sldNum" sz="quarter" idx="10"/>
          </p:nvPr>
        </p:nvSpPr>
        <p:spPr/>
        <p:txBody>
          <a:bodyPr/>
          <a:lstStyle/>
          <a:p>
            <a:fld id="{DAFC641B-7512-42EA-9828-2E9FF53830B6}"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Silver coin of </a:t>
            </a:r>
            <a:r>
              <a:rPr lang="en-US" dirty="0" err="1" smtClean="0"/>
              <a:t>Yazdegerd</a:t>
            </a:r>
            <a:r>
              <a:rPr lang="en-US" dirty="0" smtClean="0"/>
              <a:t> II with a fire altar and two attendants.</a:t>
            </a:r>
            <a:r>
              <a:rPr lang="en-US" baseline="0" dirty="0" smtClean="0"/>
              <a:t> He </a:t>
            </a:r>
            <a:r>
              <a:rPr lang="en-US" dirty="0" smtClean="0"/>
              <a:t>was the fifteenth Sassanid King of Persia. </a:t>
            </a:r>
            <a:r>
              <a:rPr lang="en-US" smtClean="0"/>
              <a:t>He reigned </a:t>
            </a:r>
            <a:r>
              <a:rPr lang="en-US" dirty="0" smtClean="0"/>
              <a:t>from 438 to 457</a:t>
            </a:r>
            <a:endParaRPr lang="en-US" dirty="0"/>
          </a:p>
        </p:txBody>
      </p:sp>
      <p:sp>
        <p:nvSpPr>
          <p:cNvPr id="4" name="Slide Number Placeholder 3"/>
          <p:cNvSpPr>
            <a:spLocks noGrp="1"/>
          </p:cNvSpPr>
          <p:nvPr>
            <p:ph type="sldNum" sz="quarter" idx="10"/>
          </p:nvPr>
        </p:nvSpPr>
        <p:spPr/>
        <p:txBody>
          <a:bodyPr/>
          <a:lstStyle/>
          <a:p>
            <a:fld id="{DAFC641B-7512-42EA-9828-2E9FF53830B6}" type="slidenum">
              <a:rPr lang="en-US" smtClean="0"/>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Queen Hatshepsut's trading expedition to the Land of Punt, Egypt.</a:t>
            </a:r>
            <a:endParaRPr lang="en-US" dirty="0"/>
          </a:p>
        </p:txBody>
      </p:sp>
      <p:sp>
        <p:nvSpPr>
          <p:cNvPr id="4" name="Slide Number Placeholder 3"/>
          <p:cNvSpPr>
            <a:spLocks noGrp="1"/>
          </p:cNvSpPr>
          <p:nvPr>
            <p:ph type="sldNum" sz="quarter" idx="10"/>
          </p:nvPr>
        </p:nvSpPr>
        <p:spPr/>
        <p:txBody>
          <a:bodyPr/>
          <a:lstStyle/>
          <a:p>
            <a:fld id="{DAFC641B-7512-42EA-9828-2E9FF53830B6}"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Salt-affected soils are visible on rangeland in Colorado. Salts dissolved from the soil accumulate at the soil surface and are deposited on the ground and at the base of the fence post.  A condition such as this perhaps occurred in Mesopotamia</a:t>
            </a:r>
            <a:r>
              <a:rPr lang="en-US" baseline="0" dirty="0" smtClean="0"/>
              <a:t> at the beginning of </a:t>
            </a:r>
            <a:r>
              <a:rPr lang="en-US" baseline="0" smtClean="0"/>
              <a:t>the Urban Wave.  </a:t>
            </a:r>
            <a:endParaRPr lang="en-US" smtClean="0"/>
          </a:p>
          <a:p>
            <a:endParaRPr lang="en-US" dirty="0"/>
          </a:p>
        </p:txBody>
      </p:sp>
      <p:sp>
        <p:nvSpPr>
          <p:cNvPr id="4" name="Slide Number Placeholder 3"/>
          <p:cNvSpPr>
            <a:spLocks noGrp="1"/>
          </p:cNvSpPr>
          <p:nvPr>
            <p:ph type="sldNum" sz="quarter" idx="10"/>
          </p:nvPr>
        </p:nvSpPr>
        <p:spPr/>
        <p:txBody>
          <a:bodyPr/>
          <a:lstStyle/>
          <a:p>
            <a:fld id="{DAFC641B-7512-42EA-9828-2E9FF53830B6}" type="slidenum">
              <a:rPr lang="en-US" smtClean="0"/>
              <a:pPr/>
              <a:t>7</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tomb relief depicts workers plowing the fields, harvesting the crops, and threshing the grain under the direction of an overseer.</a:t>
            </a:r>
          </a:p>
          <a:p>
            <a:endParaRPr lang="en-US" dirty="0"/>
          </a:p>
        </p:txBody>
      </p:sp>
      <p:sp>
        <p:nvSpPr>
          <p:cNvPr id="4" name="Slide Number Placeholder 3"/>
          <p:cNvSpPr>
            <a:spLocks noGrp="1"/>
          </p:cNvSpPr>
          <p:nvPr>
            <p:ph type="sldNum" sz="quarter" idx="10"/>
          </p:nvPr>
        </p:nvSpPr>
        <p:spPr/>
        <p:txBody>
          <a:bodyPr/>
          <a:lstStyle/>
          <a:p>
            <a:fld id="{DAFC641B-7512-42EA-9828-2E9FF53830B6}" type="slidenum">
              <a:rPr lang="en-US" smtClean="0"/>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Statues depicting lower-class Ancient Egyptian occupations.  H.G. Wells, 1921.</a:t>
            </a:r>
            <a:r>
              <a:rPr lang="en-US" baseline="0" dirty="0" smtClean="0"/>
              <a:t>  Wikimedia </a:t>
            </a:r>
            <a:r>
              <a:rPr lang="en-US" baseline="0" dirty="0" err="1" smtClean="0"/>
              <a:t>Commona</a:t>
            </a:r>
            <a:endParaRPr lang="en-US" dirty="0" smtClean="0"/>
          </a:p>
          <a:p>
            <a:endParaRPr lang="en-US" dirty="0"/>
          </a:p>
        </p:txBody>
      </p:sp>
      <p:sp>
        <p:nvSpPr>
          <p:cNvPr id="4" name="Slide Number Placeholder 3"/>
          <p:cNvSpPr>
            <a:spLocks noGrp="1"/>
          </p:cNvSpPr>
          <p:nvPr>
            <p:ph type="sldNum" sz="quarter" idx="10"/>
          </p:nvPr>
        </p:nvSpPr>
        <p:spPr/>
        <p:txBody>
          <a:bodyPr/>
          <a:lstStyle/>
          <a:p>
            <a:fld id="{DAFC641B-7512-42EA-9828-2E9FF53830B6}" type="slidenum">
              <a:rPr lang="en-US" smtClean="0"/>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Ethiopian slave attempts to break in a horse, date unknown, National Archaeological Museum of Athens</a:t>
            </a:r>
          </a:p>
          <a:p>
            <a:endParaRPr lang="en-US" dirty="0"/>
          </a:p>
        </p:txBody>
      </p:sp>
      <p:sp>
        <p:nvSpPr>
          <p:cNvPr id="4" name="Slide Number Placeholder 3"/>
          <p:cNvSpPr>
            <a:spLocks noGrp="1"/>
          </p:cNvSpPr>
          <p:nvPr>
            <p:ph type="sldNum" sz="quarter" idx="10"/>
          </p:nvPr>
        </p:nvSpPr>
        <p:spPr/>
        <p:txBody>
          <a:bodyPr/>
          <a:lstStyle/>
          <a:p>
            <a:fld id="{DAFC641B-7512-42EA-9828-2E9FF53830B6}" type="slidenum">
              <a:rPr lang="en-US" smtClean="0"/>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Funerary </a:t>
            </a:r>
            <a:r>
              <a:rPr lang="en-US" dirty="0" err="1" smtClean="0">
                <a:hlinkClick r:id="rId3" action="ppaction://hlinkfile" tooltip="Loutrophoros"/>
              </a:rPr>
              <a:t>loutrophoros</a:t>
            </a:r>
            <a:r>
              <a:rPr lang="en-US" dirty="0" smtClean="0"/>
              <a:t>; on the right a bearded slave carries his master's shield and helm, 380–370 BC, National Archaeological Museum of Athens</a:t>
            </a:r>
          </a:p>
          <a:p>
            <a:endParaRPr lang="en-US" dirty="0"/>
          </a:p>
        </p:txBody>
      </p:sp>
      <p:sp>
        <p:nvSpPr>
          <p:cNvPr id="4" name="Slide Number Placeholder 3"/>
          <p:cNvSpPr>
            <a:spLocks noGrp="1"/>
          </p:cNvSpPr>
          <p:nvPr>
            <p:ph type="sldNum" sz="quarter" idx="10"/>
          </p:nvPr>
        </p:nvSpPr>
        <p:spPr/>
        <p:txBody>
          <a:bodyPr/>
          <a:lstStyle/>
          <a:p>
            <a:fld id="{DAFC641B-7512-42EA-9828-2E9FF53830B6}" type="slidenum">
              <a:rPr lang="en-US" smtClean="0"/>
              <a:pPr/>
              <a:t>28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Slave market in Yemen, in the Urban Wave slavery was practiced by Islamic people and others. </a:t>
            </a:r>
            <a:endParaRPr lang="en-US" dirty="0"/>
          </a:p>
        </p:txBody>
      </p:sp>
      <p:sp>
        <p:nvSpPr>
          <p:cNvPr id="4" name="Slide Number Placeholder 3"/>
          <p:cNvSpPr>
            <a:spLocks noGrp="1"/>
          </p:cNvSpPr>
          <p:nvPr>
            <p:ph type="sldNum" sz="quarter" idx="10"/>
          </p:nvPr>
        </p:nvSpPr>
        <p:spPr/>
        <p:txBody>
          <a:bodyPr/>
          <a:lstStyle/>
          <a:p>
            <a:fld id="{DAFC641B-7512-42EA-9828-2E9FF53830B6}" type="slidenum">
              <a:rPr lang="en-US" smtClean="0"/>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 Black captive with tied hands, Ptolemaic Egypt</a:t>
            </a:r>
            <a:endParaRPr lang="en-US" dirty="0"/>
          </a:p>
        </p:txBody>
      </p:sp>
      <p:sp>
        <p:nvSpPr>
          <p:cNvPr id="4" name="Slide Number Placeholder 3"/>
          <p:cNvSpPr>
            <a:spLocks noGrp="1"/>
          </p:cNvSpPr>
          <p:nvPr>
            <p:ph type="sldNum" sz="quarter" idx="10"/>
          </p:nvPr>
        </p:nvSpPr>
        <p:spPr/>
        <p:txBody>
          <a:bodyPr/>
          <a:lstStyle/>
          <a:p>
            <a:fld id="{DAFC641B-7512-42EA-9828-2E9FF53830B6}" type="slidenum">
              <a:rPr lang="en-US" smtClean="0"/>
              <a:pPr/>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An x-ray of a woman with bound feet in China.</a:t>
            </a:r>
            <a:endParaRPr lang="en-US" dirty="0"/>
          </a:p>
        </p:txBody>
      </p:sp>
      <p:sp>
        <p:nvSpPr>
          <p:cNvPr id="4" name="Slide Number Placeholder 3"/>
          <p:cNvSpPr>
            <a:spLocks noGrp="1"/>
          </p:cNvSpPr>
          <p:nvPr>
            <p:ph type="sldNum" sz="quarter" idx="10"/>
          </p:nvPr>
        </p:nvSpPr>
        <p:spPr/>
        <p:txBody>
          <a:bodyPr/>
          <a:lstStyle/>
          <a:p>
            <a:fld id="{DAFC641B-7512-42EA-9828-2E9FF53830B6}" type="slidenum">
              <a:rPr lang="en-US" smtClean="0"/>
              <a:pPr/>
              <a:t>31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Timbuktu seen from a distance by Heinrich Barth's party, September 7, 1853, city gained wealth due to its location on the Trans-Saharan caravan route. </a:t>
            </a:r>
            <a:endParaRPr lang="en-US" dirty="0"/>
          </a:p>
        </p:txBody>
      </p:sp>
      <p:sp>
        <p:nvSpPr>
          <p:cNvPr id="4" name="Slide Number Placeholder 3"/>
          <p:cNvSpPr>
            <a:spLocks noGrp="1"/>
          </p:cNvSpPr>
          <p:nvPr>
            <p:ph type="sldNum" sz="quarter" idx="10"/>
          </p:nvPr>
        </p:nvSpPr>
        <p:spPr/>
        <p:txBody>
          <a:bodyPr/>
          <a:lstStyle/>
          <a:p>
            <a:fld id="{DAFC641B-7512-42EA-9828-2E9FF53830B6}" type="slidenum">
              <a:rPr lang="en-US" smtClean="0"/>
              <a:pPr/>
              <a:t>32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Nubian pyramids, Meroe, in present-day Sudan. Two of these pyramids are reconstructed. </a:t>
            </a:r>
            <a:endParaRPr lang="en-US" dirty="0"/>
          </a:p>
        </p:txBody>
      </p:sp>
      <p:sp>
        <p:nvSpPr>
          <p:cNvPr id="4" name="Slide Number Placeholder 3"/>
          <p:cNvSpPr>
            <a:spLocks noGrp="1"/>
          </p:cNvSpPr>
          <p:nvPr>
            <p:ph type="sldNum" sz="quarter" idx="10"/>
          </p:nvPr>
        </p:nvSpPr>
        <p:spPr/>
        <p:txBody>
          <a:bodyPr/>
          <a:lstStyle/>
          <a:p>
            <a:fld id="{DAFC641B-7512-42EA-9828-2E9FF53830B6}" type="slidenum">
              <a:rPr lang="en-US" smtClean="0"/>
              <a:pPr/>
              <a:t>33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Czar (tsar) tsar Stefan </a:t>
            </a:r>
            <a:r>
              <a:rPr lang="en-US" sz="1200" kern="1200" dirty="0" err="1" smtClean="0">
                <a:solidFill>
                  <a:schemeClr val="tx1"/>
                </a:solidFill>
                <a:latin typeface="+mn-lt"/>
                <a:ea typeface="+mn-ea"/>
                <a:cs typeface="+mn-cs"/>
              </a:rPr>
              <a:t>Uroš</a:t>
            </a:r>
            <a:r>
              <a:rPr lang="en-US" sz="1200" kern="1200" dirty="0" smtClean="0">
                <a:solidFill>
                  <a:schemeClr val="tx1"/>
                </a:solidFill>
                <a:latin typeface="+mn-lt"/>
                <a:ea typeface="+mn-ea"/>
                <a:cs typeface="+mn-cs"/>
              </a:rPr>
              <a:t> IV </a:t>
            </a:r>
            <a:r>
              <a:rPr lang="en-US" sz="1200" kern="1200" dirty="0" err="1" smtClean="0">
                <a:solidFill>
                  <a:schemeClr val="tx1"/>
                </a:solidFill>
                <a:latin typeface="+mn-lt"/>
                <a:ea typeface="+mn-ea"/>
                <a:cs typeface="+mn-cs"/>
              </a:rPr>
              <a:t>Dušan</a:t>
            </a:r>
            <a:r>
              <a:rPr lang="en-US" sz="1200" kern="1200" dirty="0" smtClean="0">
                <a:solidFill>
                  <a:schemeClr val="tx1"/>
                </a:solidFill>
                <a:latin typeface="+mn-lt"/>
                <a:ea typeface="+mn-ea"/>
                <a:cs typeface="+mn-cs"/>
              </a:rPr>
              <a:t> of Serbia, rule 1345 and 1371 CE </a:t>
            </a:r>
            <a:endParaRPr lang="en-US" dirty="0"/>
          </a:p>
        </p:txBody>
      </p:sp>
      <p:sp>
        <p:nvSpPr>
          <p:cNvPr id="4" name="Slide Number Placeholder 3"/>
          <p:cNvSpPr>
            <a:spLocks noGrp="1"/>
          </p:cNvSpPr>
          <p:nvPr>
            <p:ph type="sldNum" sz="quarter" idx="10"/>
          </p:nvPr>
        </p:nvSpPr>
        <p:spPr/>
        <p:txBody>
          <a:bodyPr/>
          <a:lstStyle/>
          <a:p>
            <a:fld id="{DAFC641B-7512-42EA-9828-2E9FF53830B6}" type="slidenum">
              <a:rPr lang="en-US" smtClean="0"/>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Goats</a:t>
            </a:r>
            <a:r>
              <a:rPr lang="en-US" baseline="0" dirty="0" smtClean="0"/>
              <a:t> denuding hillsides in Chile.  Wikimedia Commons</a:t>
            </a:r>
            <a:endParaRPr lang="en-US" dirty="0"/>
          </a:p>
        </p:txBody>
      </p:sp>
      <p:sp>
        <p:nvSpPr>
          <p:cNvPr id="4" name="Slide Number Placeholder 3"/>
          <p:cNvSpPr>
            <a:spLocks noGrp="1"/>
          </p:cNvSpPr>
          <p:nvPr>
            <p:ph type="sldNum" sz="quarter" idx="10"/>
          </p:nvPr>
        </p:nvSpPr>
        <p:spPr/>
        <p:txBody>
          <a:bodyPr/>
          <a:lstStyle/>
          <a:p>
            <a:fld id="{DAFC641B-7512-42EA-9828-2E9FF53830B6}" type="slidenum">
              <a:rPr lang="en-US" smtClean="0"/>
              <a:pPr/>
              <a:t>8</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 A fragment of the </a:t>
            </a:r>
            <a:r>
              <a:rPr lang="en-US" dirty="0" err="1" smtClean="0"/>
              <a:t>Gortyn</a:t>
            </a:r>
            <a:r>
              <a:rPr lang="en-US" dirty="0" smtClean="0"/>
              <a:t> code in </a:t>
            </a:r>
            <a:r>
              <a:rPr lang="en-US" dirty="0" err="1" smtClean="0"/>
              <a:t>Gortyn</a:t>
            </a:r>
            <a:r>
              <a:rPr lang="en-US" dirty="0" smtClean="0"/>
              <a:t>, </a:t>
            </a:r>
            <a:r>
              <a:rPr lang="en-US" dirty="0" err="1" smtClean="0"/>
              <a:t>CreteIn</a:t>
            </a:r>
            <a:r>
              <a:rPr lang="en-US" dirty="0" smtClean="0"/>
              <a:t> the </a:t>
            </a:r>
            <a:r>
              <a:rPr lang="en-US" dirty="0" err="1" smtClean="0"/>
              <a:t>Gortyn</a:t>
            </a:r>
            <a:r>
              <a:rPr lang="en-US" dirty="0" smtClean="0"/>
              <a:t> code.</a:t>
            </a:r>
            <a:r>
              <a:rPr lang="en-US" baseline="0" dirty="0" smtClean="0"/>
              <a:t>  A</a:t>
            </a:r>
            <a:r>
              <a:rPr lang="en-US" dirty="0" smtClean="0"/>
              <a:t>ll punishment was monetary, fines were doubled for slaves committing a </a:t>
            </a:r>
            <a:r>
              <a:rPr lang="en-US" dirty="0" err="1" smtClean="0"/>
              <a:t>misdemeanour</a:t>
            </a:r>
            <a:r>
              <a:rPr lang="en-US" dirty="0" smtClean="0"/>
              <a:t> or felony. Conversely, an offence committed against a slave was much less expensive than an offence committed against a free person. As an example, the rape of a free woman by a slave was punishable by a fine of 200 </a:t>
            </a:r>
            <a:r>
              <a:rPr lang="en-US" dirty="0" err="1" smtClean="0"/>
              <a:t>staters</a:t>
            </a:r>
            <a:r>
              <a:rPr lang="en-US" dirty="0" smtClean="0"/>
              <a:t> (400 drachms), while the rape of a non-virgin slave by another slave brought a fine of only one </a:t>
            </a:r>
            <a:r>
              <a:rPr lang="en-US" dirty="0" err="1" smtClean="0"/>
              <a:t>obolus</a:t>
            </a:r>
            <a:r>
              <a:rPr lang="en-US" dirty="0" smtClean="0"/>
              <a:t> (a sixth of a </a:t>
            </a:r>
            <a:r>
              <a:rPr lang="en-US" dirty="0" err="1" smtClean="0"/>
              <a:t>drachm</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t>
            </a:r>
            <a:r>
              <a:rPr lang="en-US" baseline="0" dirty="0" smtClean="0"/>
              <a:t> </a:t>
            </a:r>
            <a:r>
              <a:rPr lang="en-US" dirty="0" smtClean="0"/>
              <a:t>The </a:t>
            </a:r>
            <a:r>
              <a:rPr lang="en-US" b="0" dirty="0" smtClean="0"/>
              <a:t>Code of Hammurabi </a:t>
            </a:r>
            <a:r>
              <a:rPr lang="en-US" dirty="0" smtClean="0"/>
              <a:t>is a well-preserved Babylonian law code, dating back to about 1772 BC. It is one of the oldest deciphered writings of significant length in the world. </a:t>
            </a:r>
          </a:p>
          <a:p>
            <a:endParaRPr lang="en-US" dirty="0"/>
          </a:p>
        </p:txBody>
      </p:sp>
      <p:sp>
        <p:nvSpPr>
          <p:cNvPr id="4" name="Slide Number Placeholder 3"/>
          <p:cNvSpPr>
            <a:spLocks noGrp="1"/>
          </p:cNvSpPr>
          <p:nvPr>
            <p:ph type="sldNum" sz="quarter" idx="10"/>
          </p:nvPr>
        </p:nvSpPr>
        <p:spPr/>
        <p:txBody>
          <a:bodyPr/>
          <a:lstStyle/>
          <a:p>
            <a:fld id="{DAFC641B-7512-42EA-9828-2E9FF53830B6}" type="slidenum">
              <a:rPr lang="en-US" smtClean="0"/>
              <a:pPr/>
              <a:t>35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Women as plunder of war: Ajax the Lesser taking Cassandra, </a:t>
            </a:r>
            <a:r>
              <a:rPr lang="en-US" dirty="0" err="1" smtClean="0"/>
              <a:t>tondo</a:t>
            </a:r>
            <a:r>
              <a:rPr lang="en-US" dirty="0" smtClean="0"/>
              <a:t> of a red-figure </a:t>
            </a:r>
            <a:r>
              <a:rPr lang="en-US" dirty="0" err="1" smtClean="0"/>
              <a:t>kylix</a:t>
            </a:r>
            <a:r>
              <a:rPr lang="en-US" dirty="0" smtClean="0"/>
              <a:t> by the </a:t>
            </a:r>
            <a:r>
              <a:rPr lang="en-US" sz="1200" kern="1200" dirty="0" err="1" smtClean="0">
                <a:solidFill>
                  <a:schemeClr val="tx1"/>
                </a:solidFill>
                <a:latin typeface="+mn-lt"/>
                <a:ea typeface="+mn-ea"/>
                <a:cs typeface="+mn-cs"/>
              </a:rPr>
              <a:t>Kodros</a:t>
            </a:r>
            <a:r>
              <a:rPr lang="en-US" sz="1200" kern="1200" dirty="0" smtClean="0">
                <a:solidFill>
                  <a:schemeClr val="tx1"/>
                </a:solidFill>
                <a:latin typeface="+mn-lt"/>
                <a:ea typeface="+mn-ea"/>
                <a:cs typeface="+mn-cs"/>
              </a:rPr>
              <a:t> Painter</a:t>
            </a:r>
            <a:r>
              <a:rPr lang="en-US" dirty="0" smtClean="0"/>
              <a:t>, ca. 440-430 BC, Louvre in France.  Wikimedia Commons</a:t>
            </a:r>
          </a:p>
          <a:p>
            <a:endParaRPr lang="en-US" dirty="0"/>
          </a:p>
        </p:txBody>
      </p:sp>
      <p:sp>
        <p:nvSpPr>
          <p:cNvPr id="4" name="Slide Number Placeholder 3"/>
          <p:cNvSpPr>
            <a:spLocks noGrp="1"/>
          </p:cNvSpPr>
          <p:nvPr>
            <p:ph type="sldNum" sz="quarter" idx="10"/>
          </p:nvPr>
        </p:nvSpPr>
        <p:spPr/>
        <p:txBody>
          <a:bodyPr/>
          <a:lstStyle/>
          <a:p>
            <a:fld id="{DAFC641B-7512-42EA-9828-2E9FF53830B6}" type="slidenum">
              <a:rPr lang="en-US" smtClean="0"/>
              <a:pPr/>
              <a:t>36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Bronze chariot for the emperor.  Terra Warriors, China.</a:t>
            </a:r>
          </a:p>
          <a:p>
            <a:endParaRPr lang="en-US" dirty="0"/>
          </a:p>
        </p:txBody>
      </p:sp>
      <p:sp>
        <p:nvSpPr>
          <p:cNvPr id="4" name="Slide Number Placeholder 3"/>
          <p:cNvSpPr>
            <a:spLocks noGrp="1"/>
          </p:cNvSpPr>
          <p:nvPr>
            <p:ph type="sldNum" sz="quarter" idx="10"/>
          </p:nvPr>
        </p:nvSpPr>
        <p:spPr/>
        <p:txBody>
          <a:bodyPr/>
          <a:lstStyle/>
          <a:p>
            <a:fld id="{DAFC641B-7512-42EA-9828-2E9FF53830B6}" type="slidenum">
              <a:rPr lang="en-US" smtClean="0"/>
              <a:pPr/>
              <a:t>37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Reconstruction Greek soldiers of Greco-Persian Wars. Left - Greek slinger. Right - hoplites. Left hoplite's shield has a curtain which serves as a protection from arrows of a hoplite phalanx military formation.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  Wikimedia Commons</a:t>
            </a:r>
            <a:r>
              <a:rPr lang="en-US" sz="1200" kern="1200" baseline="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DAFC641B-7512-42EA-9828-2E9FF53830B6}" type="slidenum">
              <a:rPr lang="en-US" smtClean="0"/>
              <a:pPr/>
              <a:t>38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  Cursive hieroglyphs from the Papyrus of </a:t>
            </a:r>
            <a:r>
              <a:rPr lang="en-US" dirty="0" err="1" smtClean="0"/>
              <a:t>Ani</a:t>
            </a:r>
            <a:r>
              <a:rPr lang="en-US" dirty="0" smtClean="0"/>
              <a:t>, an example of the Egyptian Book of the Dead</a:t>
            </a:r>
          </a:p>
          <a:p>
            <a:r>
              <a:rPr lang="en-US" sz="1200" kern="1200" dirty="0" smtClean="0">
                <a:solidFill>
                  <a:schemeClr val="tx1"/>
                </a:solidFill>
                <a:latin typeface="+mn-lt"/>
                <a:ea typeface="+mn-ea"/>
                <a:cs typeface="+mn-cs"/>
              </a:rPr>
              <a:t>L.  Maya glyph for Day 10 of the </a:t>
            </a:r>
            <a:r>
              <a:rPr lang="en-US" sz="1200" kern="1200" dirty="0" err="1" smtClean="0">
                <a:solidFill>
                  <a:schemeClr val="tx1"/>
                </a:solidFill>
                <a:latin typeface="+mn-lt"/>
                <a:ea typeface="+mn-ea"/>
                <a:cs typeface="+mn-cs"/>
              </a:rPr>
              <a:t>tzolkin</a:t>
            </a:r>
            <a:r>
              <a:rPr lang="en-US" sz="1200" kern="1200" dirty="0" smtClean="0">
                <a:solidFill>
                  <a:schemeClr val="tx1"/>
                </a:solidFill>
                <a:latin typeface="+mn-lt"/>
                <a:ea typeface="+mn-ea"/>
                <a:cs typeface="+mn-cs"/>
              </a:rPr>
              <a:t> calendar. </a:t>
            </a:r>
          </a:p>
          <a:p>
            <a:r>
              <a:rPr lang="en-US" sz="1200" kern="1200" dirty="0" smtClean="0">
                <a:solidFill>
                  <a:schemeClr val="tx1"/>
                </a:solidFill>
                <a:latin typeface="+mn-lt"/>
                <a:ea typeface="+mn-ea"/>
                <a:cs typeface="+mn-cs"/>
              </a:rPr>
              <a:t>R.  </a:t>
            </a:r>
            <a:endParaRPr lang="en-US" dirty="0"/>
          </a:p>
        </p:txBody>
      </p:sp>
      <p:sp>
        <p:nvSpPr>
          <p:cNvPr id="4" name="Slide Number Placeholder 3"/>
          <p:cNvSpPr>
            <a:spLocks noGrp="1"/>
          </p:cNvSpPr>
          <p:nvPr>
            <p:ph type="sldNum" sz="quarter" idx="10"/>
          </p:nvPr>
        </p:nvSpPr>
        <p:spPr/>
        <p:txBody>
          <a:bodyPr/>
          <a:lstStyle/>
          <a:p>
            <a:fld id="{DAFC641B-7512-42EA-9828-2E9FF53830B6}" type="slidenum">
              <a:rPr lang="en-US" smtClean="0"/>
              <a:pPr/>
              <a:t>39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Anubis was the ancient Egyptian god associated with mummification and burial rituals; here, he attends to a mummy</a:t>
            </a:r>
            <a:endParaRPr lang="en-US" dirty="0"/>
          </a:p>
        </p:txBody>
      </p:sp>
      <p:sp>
        <p:nvSpPr>
          <p:cNvPr id="4" name="Slide Number Placeholder 3"/>
          <p:cNvSpPr>
            <a:spLocks noGrp="1"/>
          </p:cNvSpPr>
          <p:nvPr>
            <p:ph type="sldNum" sz="quarter" idx="10"/>
          </p:nvPr>
        </p:nvSpPr>
        <p:spPr/>
        <p:txBody>
          <a:bodyPr/>
          <a:lstStyle/>
          <a:p>
            <a:fld id="{DAFC641B-7512-42EA-9828-2E9FF53830B6}" type="slidenum">
              <a:rPr lang="en-US" smtClean="0"/>
              <a:pPr/>
              <a:t>40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god </a:t>
            </a:r>
            <a:r>
              <a:rPr lang="en-US" sz="1200" kern="1200" dirty="0" err="1" smtClean="0">
                <a:solidFill>
                  <a:schemeClr val="tx1"/>
                </a:solidFill>
                <a:latin typeface="+mn-lt"/>
                <a:ea typeface="+mn-ea"/>
                <a:cs typeface="+mn-cs"/>
              </a:rPr>
              <a:t>Marduk</a:t>
            </a:r>
            <a:r>
              <a:rPr lang="en-US" sz="1200" kern="1200" dirty="0" smtClean="0">
                <a:solidFill>
                  <a:schemeClr val="tx1"/>
                </a:solidFill>
                <a:latin typeface="+mn-lt"/>
                <a:ea typeface="+mn-ea"/>
                <a:cs typeface="+mn-cs"/>
              </a:rPr>
              <a:t> and his dragon from a Babylonian cylinder seal.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Wikimedia Commons</a:t>
            </a:r>
            <a:endParaRPr lang="en-US" dirty="0"/>
          </a:p>
        </p:txBody>
      </p:sp>
      <p:sp>
        <p:nvSpPr>
          <p:cNvPr id="4" name="Slide Number Placeholder 3"/>
          <p:cNvSpPr>
            <a:spLocks noGrp="1"/>
          </p:cNvSpPr>
          <p:nvPr>
            <p:ph type="sldNum" sz="quarter" idx="10"/>
          </p:nvPr>
        </p:nvSpPr>
        <p:spPr/>
        <p:txBody>
          <a:bodyPr/>
          <a:lstStyle/>
          <a:p>
            <a:fld id="{DAFC641B-7512-42EA-9828-2E9FF53830B6}" type="slidenum">
              <a:rPr lang="en-US" smtClean="0"/>
              <a:pPr/>
              <a:t>41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Three goddesses on a panel of the Augustan </a:t>
            </a:r>
            <a:r>
              <a:rPr lang="en-US" dirty="0" err="1" smtClean="0"/>
              <a:t>Ara</a:t>
            </a:r>
            <a:r>
              <a:rPr lang="en-US" dirty="0" smtClean="0"/>
              <a:t> </a:t>
            </a:r>
            <a:r>
              <a:rPr lang="en-US" dirty="0" err="1" smtClean="0"/>
              <a:t>Pacis</a:t>
            </a:r>
            <a:r>
              <a:rPr lang="en-US" dirty="0" smtClean="0"/>
              <a:t>, Rome, consecrated in 9 BC. Their identities are disputed.</a:t>
            </a:r>
          </a:p>
          <a:p>
            <a:endParaRPr lang="en-US" dirty="0"/>
          </a:p>
        </p:txBody>
      </p:sp>
      <p:sp>
        <p:nvSpPr>
          <p:cNvPr id="4" name="Slide Number Placeholder 3"/>
          <p:cNvSpPr>
            <a:spLocks noGrp="1"/>
          </p:cNvSpPr>
          <p:nvPr>
            <p:ph type="sldNum" sz="quarter" idx="10"/>
          </p:nvPr>
        </p:nvSpPr>
        <p:spPr/>
        <p:txBody>
          <a:bodyPr/>
          <a:lstStyle/>
          <a:p>
            <a:fld id="{DAFC641B-7512-42EA-9828-2E9FF53830B6}" type="slidenum">
              <a:rPr lang="en-US" smtClean="0"/>
              <a:pPr/>
              <a:t>42</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ancient Egyptians maintained a rich cultural heritage complete with feasts and festivals accompanied by music and dance</a:t>
            </a:r>
            <a:endParaRPr lang="en-US" dirty="0"/>
          </a:p>
        </p:txBody>
      </p:sp>
      <p:sp>
        <p:nvSpPr>
          <p:cNvPr id="4" name="Slide Number Placeholder 3"/>
          <p:cNvSpPr>
            <a:spLocks noGrp="1"/>
          </p:cNvSpPr>
          <p:nvPr>
            <p:ph type="sldNum" sz="quarter" idx="10"/>
          </p:nvPr>
        </p:nvSpPr>
        <p:spPr/>
        <p:txBody>
          <a:bodyPr/>
          <a:lstStyle/>
          <a:p>
            <a:fld id="{DAFC641B-7512-42EA-9828-2E9FF53830B6}" type="slidenum">
              <a:rPr lang="en-US" smtClean="0"/>
              <a:pPr/>
              <a:t>43</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Senet</a:t>
            </a:r>
            <a:r>
              <a:rPr lang="en-US" dirty="0" smtClean="0"/>
              <a:t> is among the oldest board games in the world. Painting in the royal tomb of Egyptian Queen </a:t>
            </a:r>
            <a:r>
              <a:rPr lang="en-US" dirty="0" err="1" smtClean="0"/>
              <a:t>Nefertari</a:t>
            </a:r>
            <a:endParaRPr lang="en-US" dirty="0"/>
          </a:p>
        </p:txBody>
      </p:sp>
      <p:sp>
        <p:nvSpPr>
          <p:cNvPr id="4" name="Slide Number Placeholder 3"/>
          <p:cNvSpPr>
            <a:spLocks noGrp="1"/>
          </p:cNvSpPr>
          <p:nvPr>
            <p:ph type="sldNum" sz="quarter" idx="10"/>
          </p:nvPr>
        </p:nvSpPr>
        <p:spPr/>
        <p:txBody>
          <a:bodyPr/>
          <a:lstStyle/>
          <a:p>
            <a:fld id="{DAFC641B-7512-42EA-9828-2E9FF53830B6}" type="slidenum">
              <a:rPr lang="en-US" smtClean="0"/>
              <a:pPr/>
              <a:t>44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Peasant farmer with ox and plow.</a:t>
            </a:r>
            <a:r>
              <a:rPr lang="en-US" sz="1200" kern="1200" baseline="0" dirty="0" smtClean="0">
                <a:solidFill>
                  <a:schemeClr val="tx1"/>
                </a:solidFill>
                <a:latin typeface="+mn-lt"/>
                <a:ea typeface="+mn-ea"/>
                <a:cs typeface="+mn-cs"/>
              </a:rPr>
              <a:t>  Photo Roger Harmon</a:t>
            </a:r>
            <a:endParaRPr lang="en-US" dirty="0"/>
          </a:p>
        </p:txBody>
      </p:sp>
      <p:sp>
        <p:nvSpPr>
          <p:cNvPr id="4" name="Slide Number Placeholder 3"/>
          <p:cNvSpPr>
            <a:spLocks noGrp="1"/>
          </p:cNvSpPr>
          <p:nvPr>
            <p:ph type="sldNum" sz="quarter" idx="10"/>
          </p:nvPr>
        </p:nvSpPr>
        <p:spPr/>
        <p:txBody>
          <a:bodyPr/>
          <a:lstStyle/>
          <a:p>
            <a:fld id="{DAFC641B-7512-42EA-9828-2E9FF53830B6}" type="slidenum">
              <a:rPr lang="en-US" smtClean="0"/>
              <a:pPr/>
              <a:t>9</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ancient wall painting (c. 1994-1781 B.C) appears to depict jugglers. It was found in the 15th tomb of the </a:t>
            </a:r>
            <a:r>
              <a:rPr lang="en-US" sz="1200" kern="1200" dirty="0" err="1" smtClean="0">
                <a:solidFill>
                  <a:schemeClr val="tx1"/>
                </a:solidFill>
                <a:latin typeface="+mn-lt"/>
                <a:ea typeface="+mn-ea"/>
                <a:cs typeface="+mn-cs"/>
              </a:rPr>
              <a:t>Karyssa</a:t>
            </a:r>
            <a:r>
              <a:rPr lang="en-US" sz="1200" kern="1200" dirty="0" smtClean="0">
                <a:solidFill>
                  <a:schemeClr val="tx1"/>
                </a:solidFill>
                <a:latin typeface="+mn-lt"/>
                <a:ea typeface="+mn-ea"/>
                <a:cs typeface="+mn-cs"/>
              </a:rPr>
              <a:t> I area, Egypt. The fact that jugglers are represented in a tomb suggests religious significance: round things were used to represent large solar objects, birth, and death. Wikimedia Commons, </a:t>
            </a:r>
            <a:endParaRPr lang="en-US" dirty="0"/>
          </a:p>
        </p:txBody>
      </p:sp>
      <p:sp>
        <p:nvSpPr>
          <p:cNvPr id="4" name="Slide Number Placeholder 3"/>
          <p:cNvSpPr>
            <a:spLocks noGrp="1"/>
          </p:cNvSpPr>
          <p:nvPr>
            <p:ph type="sldNum" sz="quarter" idx="10"/>
          </p:nvPr>
        </p:nvSpPr>
        <p:spPr/>
        <p:txBody>
          <a:bodyPr/>
          <a:lstStyle/>
          <a:p>
            <a:fld id="{DAFC641B-7512-42EA-9828-2E9FF53830B6}" type="slidenum">
              <a:rPr lang="en-US" smtClean="0"/>
              <a:pPr/>
              <a:t>45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child plowing the land with a water buffalo in Don </a:t>
            </a:r>
            <a:r>
              <a:rPr lang="en-US" dirty="0" err="1" smtClean="0"/>
              <a:t>Det</a:t>
            </a:r>
            <a:r>
              <a:rPr lang="en-US" dirty="0" smtClean="0"/>
              <a:t>, Si </a:t>
            </a:r>
            <a:r>
              <a:rPr lang="en-US" dirty="0" err="1" smtClean="0"/>
              <a:t>Phan</a:t>
            </a:r>
            <a:r>
              <a:rPr lang="en-US" dirty="0" smtClean="0"/>
              <a:t> Don, Laos.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AFC641B-7512-42EA-9828-2E9FF53830B6}"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Egyptian</a:t>
            </a:r>
            <a:r>
              <a:rPr lang="en-US" baseline="0" dirty="0" smtClean="0"/>
              <a:t> plow</a:t>
            </a:r>
            <a:endParaRPr lang="en-US" dirty="0"/>
          </a:p>
        </p:txBody>
      </p:sp>
      <p:sp>
        <p:nvSpPr>
          <p:cNvPr id="4" name="Slide Number Placeholder 3"/>
          <p:cNvSpPr>
            <a:spLocks noGrp="1"/>
          </p:cNvSpPr>
          <p:nvPr>
            <p:ph type="sldNum" sz="quarter" idx="10"/>
          </p:nvPr>
        </p:nvSpPr>
        <p:spPr/>
        <p:txBody>
          <a:bodyPr/>
          <a:lstStyle/>
          <a:p>
            <a:fld id="{DAFC641B-7512-42EA-9828-2E9FF53830B6}"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Water wheel used for irrigation in Hama, Syria (title) photo Denise Ames</a:t>
            </a:r>
          </a:p>
          <a:p>
            <a:endParaRPr lang="en-US" dirty="0"/>
          </a:p>
        </p:txBody>
      </p:sp>
      <p:sp>
        <p:nvSpPr>
          <p:cNvPr id="4" name="Slide Number Placeholder 3"/>
          <p:cNvSpPr>
            <a:spLocks noGrp="1"/>
          </p:cNvSpPr>
          <p:nvPr>
            <p:ph type="sldNum" sz="quarter" idx="10"/>
          </p:nvPr>
        </p:nvSpPr>
        <p:spPr/>
        <p:txBody>
          <a:bodyPr/>
          <a:lstStyle/>
          <a:p>
            <a:fld id="{DAFC641B-7512-42EA-9828-2E9FF53830B6}"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Great Pyramid of Giza, Egypt, built c. 2560 BC. </a:t>
            </a:r>
            <a:endParaRPr lang="en-US" dirty="0"/>
          </a:p>
        </p:txBody>
      </p:sp>
      <p:sp>
        <p:nvSpPr>
          <p:cNvPr id="4" name="Slide Number Placeholder 3"/>
          <p:cNvSpPr>
            <a:spLocks noGrp="1"/>
          </p:cNvSpPr>
          <p:nvPr>
            <p:ph type="sldNum" sz="quarter" idx="10"/>
          </p:nvPr>
        </p:nvSpPr>
        <p:spPr/>
        <p:txBody>
          <a:bodyPr/>
          <a:lstStyle/>
          <a:p>
            <a:fld id="{DAFC641B-7512-42EA-9828-2E9FF53830B6}"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Pyramids of Giza, outside of Cairo, Egypt. The picture that emerges is that of a planned settlement, some of the world's earliest urban planning, securely dated to the reigns of two Giza pyramid builders: </a:t>
            </a:r>
            <a:r>
              <a:rPr lang="en-US" dirty="0" err="1" smtClean="0"/>
              <a:t>Khafre</a:t>
            </a:r>
            <a:r>
              <a:rPr lang="en-US" dirty="0" smtClean="0"/>
              <a:t> (2520–2494 BCE) and </a:t>
            </a:r>
            <a:r>
              <a:rPr lang="en-US" dirty="0" err="1" smtClean="0"/>
              <a:t>Menkaure</a:t>
            </a:r>
            <a:r>
              <a:rPr lang="en-US" dirty="0" smtClean="0"/>
              <a:t> (2490–2472 BCE)  Wikimedia Commons</a:t>
            </a:r>
            <a:endParaRPr lang="en-US" dirty="0"/>
          </a:p>
        </p:txBody>
      </p:sp>
      <p:sp>
        <p:nvSpPr>
          <p:cNvPr id="4" name="Slide Number Placeholder 3"/>
          <p:cNvSpPr>
            <a:spLocks noGrp="1"/>
          </p:cNvSpPr>
          <p:nvPr>
            <p:ph type="sldNum" sz="quarter" idx="10"/>
          </p:nvPr>
        </p:nvSpPr>
        <p:spPr/>
        <p:txBody>
          <a:bodyPr/>
          <a:lstStyle/>
          <a:p>
            <a:fld id="{DAFC641B-7512-42EA-9828-2E9FF53830B6}"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789E55-563B-45E0-AF9C-B198D0280644}" type="datetimeFigureOut">
              <a:rPr lang="en-US" smtClean="0"/>
              <a:pPr/>
              <a:t>4/4/2012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1722F-730A-480C-885C-AD35E9A736A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789E55-563B-45E0-AF9C-B198D0280644}" type="datetimeFigureOut">
              <a:rPr lang="en-US" smtClean="0"/>
              <a:pPr/>
              <a:t>4/4/2012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1722F-730A-480C-885C-AD35E9A736A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789E55-563B-45E0-AF9C-B198D0280644}" type="datetimeFigureOut">
              <a:rPr lang="en-US" smtClean="0"/>
              <a:pPr/>
              <a:t>4/4/2012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1722F-730A-480C-885C-AD35E9A736A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789E55-563B-45E0-AF9C-B198D0280644}" type="datetimeFigureOut">
              <a:rPr lang="en-US" smtClean="0"/>
              <a:pPr/>
              <a:t>4/4/2012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1722F-730A-480C-885C-AD35E9A736A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789E55-563B-45E0-AF9C-B198D0280644}" type="datetimeFigureOut">
              <a:rPr lang="en-US" smtClean="0"/>
              <a:pPr/>
              <a:t>4/4/2012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1722F-730A-480C-885C-AD35E9A736A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789E55-563B-45E0-AF9C-B198D0280644}" type="datetimeFigureOut">
              <a:rPr lang="en-US" smtClean="0"/>
              <a:pPr/>
              <a:t>4/4/2012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11722F-730A-480C-885C-AD35E9A736A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789E55-563B-45E0-AF9C-B198D0280644}" type="datetimeFigureOut">
              <a:rPr lang="en-US" smtClean="0"/>
              <a:pPr/>
              <a:t>4/4/2012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11722F-730A-480C-885C-AD35E9A736A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789E55-563B-45E0-AF9C-B198D0280644}" type="datetimeFigureOut">
              <a:rPr lang="en-US" smtClean="0"/>
              <a:pPr/>
              <a:t>4/4/2012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11722F-730A-480C-885C-AD35E9A736A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789E55-563B-45E0-AF9C-B198D0280644}" type="datetimeFigureOut">
              <a:rPr lang="en-US" smtClean="0"/>
              <a:pPr/>
              <a:t>4/4/2012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11722F-730A-480C-885C-AD35E9A736A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789E55-563B-45E0-AF9C-B198D0280644}" type="datetimeFigureOut">
              <a:rPr lang="en-US" smtClean="0"/>
              <a:pPr/>
              <a:t>4/4/2012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11722F-730A-480C-885C-AD35E9A736A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789E55-563B-45E0-AF9C-B198D0280644}" type="datetimeFigureOut">
              <a:rPr lang="en-US" smtClean="0"/>
              <a:pPr/>
              <a:t>4/4/2012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11722F-730A-480C-885C-AD35E9A736A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89E55-563B-45E0-AF9C-B198D0280644}" type="datetimeFigureOut">
              <a:rPr lang="en-US" smtClean="0"/>
              <a:pPr/>
              <a:t>4/4/2012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11722F-730A-480C-885C-AD35E9A736A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hyperlink" Target="//upload.wikimedia.org/wikipedia/commons/4/46/BMC_193.jpg" TargetMode="Externa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33.jpeg"/></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5105400"/>
          </a:xfrm>
          <a:ln w="19050">
            <a:solidFill>
              <a:schemeClr val="tx1"/>
            </a:solidFill>
          </a:ln>
          <a:effectLst>
            <a:glow rad="101600">
              <a:schemeClr val="accent1">
                <a:satMod val="175000"/>
                <a:alpha val="40000"/>
              </a:schemeClr>
            </a:glow>
          </a:effectLst>
        </p:spPr>
        <p:txBody>
          <a:bodyPr>
            <a:normAutofit/>
          </a:bodyPr>
          <a:lstStyle/>
          <a:p>
            <a:r>
              <a:rPr lang="en-US" dirty="0" smtClean="0"/>
              <a:t>Chapter 6 </a:t>
            </a:r>
            <a:br>
              <a:rPr lang="en-US" dirty="0" smtClean="0"/>
            </a:br>
            <a:r>
              <a:rPr lang="en-US" sz="5400" dirty="0" smtClean="0"/>
              <a:t>People Create Civilizations:</a:t>
            </a:r>
            <a:br>
              <a:rPr lang="en-US" sz="5400" dirty="0" smtClean="0"/>
            </a:br>
            <a:r>
              <a:rPr lang="en-US" sz="5400" dirty="0" smtClean="0"/>
              <a:t> </a:t>
            </a:r>
            <a:br>
              <a:rPr lang="en-US" sz="5400" dirty="0" smtClean="0"/>
            </a:br>
            <a:r>
              <a:rPr lang="en-US" sz="7200" dirty="0" smtClean="0"/>
              <a:t>The Urban Wave</a:t>
            </a:r>
            <a:endParaRPr lang="en-US" sz="7200" dirty="0"/>
          </a:p>
        </p:txBody>
      </p:sp>
      <p:sp>
        <p:nvSpPr>
          <p:cNvPr id="3" name="Subtitle 2"/>
          <p:cNvSpPr>
            <a:spLocks noGrp="1"/>
          </p:cNvSpPr>
          <p:nvPr>
            <p:ph type="subTitle" idx="1"/>
          </p:nvPr>
        </p:nvSpPr>
        <p:spPr>
          <a:xfrm>
            <a:off x="4419600" y="5410200"/>
            <a:ext cx="914400" cy="228600"/>
          </a:xfrm>
        </p:spPr>
        <p:txBody>
          <a:bodyPr>
            <a:normAutofit fontScale="32500" lnSpcReduction="20000"/>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sz="3600" dirty="0" smtClean="0"/>
              <a:t>Techno-Economic:</a:t>
            </a:r>
            <a:r>
              <a:rPr lang="en-US" dirty="0" smtClean="0"/>
              <a:t> </a:t>
            </a:r>
            <a:br>
              <a:rPr lang="en-US" dirty="0" smtClean="0"/>
            </a:br>
            <a:r>
              <a:rPr lang="en-US" dirty="0" smtClean="0"/>
              <a:t>Plow Agriculture</a:t>
            </a:r>
            <a:endParaRPr lang="en-US" dirty="0"/>
          </a:p>
        </p:txBody>
      </p:sp>
      <p:pic>
        <p:nvPicPr>
          <p:cNvPr id="6" name="Content Placeholder 5" descr="721px-Child_and_ox_ploughing,_Laos_(2).jpg"/>
          <p:cNvPicPr>
            <a:picLocks noGrp="1" noChangeAspect="1"/>
          </p:cNvPicPr>
          <p:nvPr>
            <p:ph idx="1"/>
          </p:nvPr>
        </p:nvPicPr>
        <p:blipFill>
          <a:blip r:embed="rId3"/>
          <a:stretch>
            <a:fillRect/>
          </a:stretch>
        </p:blipFill>
        <p:spPr>
          <a:xfrm>
            <a:off x="2362200" y="1371600"/>
            <a:ext cx="4648200" cy="5105399"/>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Techno-Economic Currents:</a:t>
            </a:r>
            <a:r>
              <a:rPr lang="en-US" dirty="0" smtClean="0"/>
              <a:t> </a:t>
            </a:r>
            <a:br>
              <a:rPr lang="en-US" dirty="0" smtClean="0"/>
            </a:br>
            <a:r>
              <a:rPr lang="en-US" sz="4900" dirty="0" smtClean="0"/>
              <a:t>Inventions, The Plow</a:t>
            </a:r>
            <a:endParaRPr lang="en-US" sz="4900" dirty="0"/>
          </a:p>
        </p:txBody>
      </p:sp>
      <p:pic>
        <p:nvPicPr>
          <p:cNvPr id="4098" name="Picture 2"/>
          <p:cNvPicPr>
            <a:picLocks noGrp="1" noChangeAspect="1" noChangeArrowheads="1"/>
          </p:cNvPicPr>
          <p:nvPr>
            <p:ph idx="1"/>
          </p:nvPr>
        </p:nvPicPr>
        <p:blipFill>
          <a:blip r:embed="rId3"/>
          <a:srcRect/>
          <a:stretch>
            <a:fillRect/>
          </a:stretch>
        </p:blipFill>
        <p:spPr bwMode="auto">
          <a:xfrm>
            <a:off x="1143000" y="1600200"/>
            <a:ext cx="7086600" cy="48768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Techno-Economic Currents:</a:t>
            </a:r>
            <a:r>
              <a:rPr lang="en-US" dirty="0" smtClean="0"/>
              <a:t/>
            </a:r>
            <a:br>
              <a:rPr lang="en-US" dirty="0" smtClean="0"/>
            </a:br>
            <a:r>
              <a:rPr lang="en-US" sz="4900" dirty="0" smtClean="0"/>
              <a:t>Inventions, Water Wheel</a:t>
            </a:r>
            <a:endParaRPr lang="en-US" sz="4900" dirty="0"/>
          </a:p>
        </p:txBody>
      </p:sp>
      <p:pic>
        <p:nvPicPr>
          <p:cNvPr id="5122" name="Picture 2"/>
          <p:cNvPicPr>
            <a:picLocks noGrp="1" noChangeAspect="1" noChangeArrowheads="1"/>
          </p:cNvPicPr>
          <p:nvPr>
            <p:ph idx="1"/>
          </p:nvPr>
        </p:nvPicPr>
        <p:blipFill>
          <a:blip r:embed="rId3" cstate="print"/>
          <a:srcRect/>
          <a:stretch>
            <a:fillRect/>
          </a:stretch>
        </p:blipFill>
        <p:spPr bwMode="auto">
          <a:xfrm>
            <a:off x="457200" y="1600200"/>
            <a:ext cx="8305799" cy="49530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sz="4000" dirty="0" smtClean="0"/>
              <a:t>Techno-Economic Currents:</a:t>
            </a:r>
            <a:r>
              <a:rPr lang="en-US" dirty="0" smtClean="0"/>
              <a:t/>
            </a:r>
            <a:br>
              <a:rPr lang="en-US" dirty="0" smtClean="0"/>
            </a:br>
            <a:r>
              <a:rPr lang="en-US" sz="4900" dirty="0" smtClean="0"/>
              <a:t>Monumental Architecture, Pyramid</a:t>
            </a:r>
            <a:endParaRPr lang="en-US" sz="4900" dirty="0"/>
          </a:p>
        </p:txBody>
      </p:sp>
      <p:pic>
        <p:nvPicPr>
          <p:cNvPr id="6146" name="Picture 2"/>
          <p:cNvPicPr>
            <a:picLocks noGrp="1" noChangeAspect="1" noChangeArrowheads="1"/>
          </p:cNvPicPr>
          <p:nvPr>
            <p:ph idx="1"/>
          </p:nvPr>
        </p:nvPicPr>
        <p:blipFill>
          <a:blip r:embed="rId3"/>
          <a:srcRect/>
          <a:stretch>
            <a:fillRect/>
          </a:stretch>
        </p:blipFill>
        <p:spPr bwMode="auto">
          <a:xfrm>
            <a:off x="457200" y="1447800"/>
            <a:ext cx="8382000" cy="50292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Techno-Economic Currents: </a:t>
            </a:r>
            <a:r>
              <a:rPr lang="en-US" dirty="0" smtClean="0"/>
              <a:t/>
            </a:r>
            <a:br>
              <a:rPr lang="en-US" dirty="0" smtClean="0"/>
            </a:br>
            <a:r>
              <a:rPr lang="en-US" sz="4900" dirty="0" smtClean="0"/>
              <a:t>Monumental Architecture</a:t>
            </a:r>
            <a:endParaRPr lang="en-US" sz="4900" dirty="0"/>
          </a:p>
        </p:txBody>
      </p:sp>
      <p:pic>
        <p:nvPicPr>
          <p:cNvPr id="8194" name="Picture 2"/>
          <p:cNvPicPr>
            <a:picLocks noGrp="1" noChangeAspect="1" noChangeArrowheads="1"/>
          </p:cNvPicPr>
          <p:nvPr>
            <p:ph idx="1"/>
          </p:nvPr>
        </p:nvPicPr>
        <p:blipFill>
          <a:blip r:embed="rId3"/>
          <a:srcRect/>
          <a:stretch>
            <a:fillRect/>
          </a:stretch>
        </p:blipFill>
        <p:spPr bwMode="auto">
          <a:xfrm>
            <a:off x="1169020" y="1600200"/>
            <a:ext cx="6805959" cy="49530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Techno-Economic Currents: </a:t>
            </a:r>
            <a:r>
              <a:rPr lang="en-US" dirty="0" smtClean="0"/>
              <a:t/>
            </a:r>
            <a:br>
              <a:rPr lang="en-US" dirty="0" smtClean="0"/>
            </a:br>
            <a:r>
              <a:rPr lang="en-US" sz="4900" dirty="0" smtClean="0"/>
              <a:t>Monumental Architecture</a:t>
            </a:r>
            <a:endParaRPr lang="en-US" sz="4900" dirty="0"/>
          </a:p>
        </p:txBody>
      </p:sp>
      <p:pic>
        <p:nvPicPr>
          <p:cNvPr id="9218" name="Picture 2"/>
          <p:cNvPicPr>
            <a:picLocks noGrp="1" noChangeAspect="1" noChangeArrowheads="1"/>
          </p:cNvPicPr>
          <p:nvPr>
            <p:ph idx="1"/>
          </p:nvPr>
        </p:nvPicPr>
        <p:blipFill>
          <a:blip r:embed="rId3"/>
          <a:srcRect/>
          <a:stretch>
            <a:fillRect/>
          </a:stretch>
        </p:blipFill>
        <p:spPr bwMode="auto">
          <a:xfrm>
            <a:off x="533400" y="1600200"/>
            <a:ext cx="8229600" cy="50292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Techno-Economic Currents:</a:t>
            </a:r>
            <a:r>
              <a:rPr lang="en-US" dirty="0" smtClean="0"/>
              <a:t/>
            </a:r>
            <a:br>
              <a:rPr lang="en-US" dirty="0" smtClean="0"/>
            </a:br>
            <a:r>
              <a:rPr lang="en-US" sz="4900" dirty="0" smtClean="0"/>
              <a:t>Monuments, a Ball Court</a:t>
            </a:r>
            <a:endParaRPr lang="en-US" sz="4900" dirty="0"/>
          </a:p>
        </p:txBody>
      </p:sp>
      <p:pic>
        <p:nvPicPr>
          <p:cNvPr id="7170" name="Picture 2"/>
          <p:cNvPicPr>
            <a:picLocks noGrp="1" noChangeAspect="1" noChangeArrowheads="1"/>
          </p:cNvPicPr>
          <p:nvPr>
            <p:ph idx="1"/>
          </p:nvPr>
        </p:nvPicPr>
        <p:blipFill>
          <a:blip r:embed="rId3"/>
          <a:srcRect/>
          <a:stretch>
            <a:fillRect/>
          </a:stretch>
        </p:blipFill>
        <p:spPr bwMode="auto">
          <a:xfrm>
            <a:off x="533400" y="1779872"/>
            <a:ext cx="8077200" cy="4849527"/>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Techno-Economic Currents:</a:t>
            </a:r>
            <a:br>
              <a:rPr lang="en-US" sz="4000" dirty="0" smtClean="0"/>
            </a:br>
            <a:r>
              <a:rPr lang="en-US" sz="4900" dirty="0" smtClean="0"/>
              <a:t>Technology, a Roman Ballista</a:t>
            </a:r>
            <a:endParaRPr lang="en-US" sz="4900" dirty="0"/>
          </a:p>
        </p:txBody>
      </p:sp>
      <p:pic>
        <p:nvPicPr>
          <p:cNvPr id="8194" name="Picture 2"/>
          <p:cNvPicPr>
            <a:picLocks noGrp="1" noChangeAspect="1" noChangeArrowheads="1"/>
          </p:cNvPicPr>
          <p:nvPr>
            <p:ph idx="1"/>
          </p:nvPr>
        </p:nvPicPr>
        <p:blipFill>
          <a:blip r:embed="rId3"/>
          <a:srcRect/>
          <a:stretch>
            <a:fillRect/>
          </a:stretch>
        </p:blipFill>
        <p:spPr bwMode="auto">
          <a:xfrm>
            <a:off x="1905000" y="1600200"/>
            <a:ext cx="5333999" cy="49530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sz="4000" dirty="0" smtClean="0"/>
              <a:t>Techno-Economic Currents:</a:t>
            </a:r>
            <a:r>
              <a:rPr lang="en-US" dirty="0" smtClean="0"/>
              <a:t> </a:t>
            </a:r>
            <a:br>
              <a:rPr lang="en-US" dirty="0" smtClean="0"/>
            </a:br>
            <a:r>
              <a:rPr lang="en-US" sz="4900" dirty="0" smtClean="0"/>
              <a:t>Technology, a Wheeled Cart</a:t>
            </a:r>
            <a:endParaRPr lang="en-US" sz="4900" dirty="0"/>
          </a:p>
        </p:txBody>
      </p:sp>
      <p:pic>
        <p:nvPicPr>
          <p:cNvPr id="1026" name="Picture 2"/>
          <p:cNvPicPr>
            <a:picLocks noGrp="1" noChangeAspect="1" noChangeArrowheads="1"/>
          </p:cNvPicPr>
          <p:nvPr>
            <p:ph idx="1"/>
          </p:nvPr>
        </p:nvPicPr>
        <p:blipFill>
          <a:blip r:embed="rId3"/>
          <a:srcRect/>
          <a:stretch>
            <a:fillRect/>
          </a:stretch>
        </p:blipFill>
        <p:spPr bwMode="auto">
          <a:xfrm>
            <a:off x="1066800" y="1447800"/>
            <a:ext cx="7239000" cy="51816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Techno-Economic Currents:</a:t>
            </a:r>
            <a:br>
              <a:rPr lang="en-US" sz="4000" dirty="0" smtClean="0"/>
            </a:br>
            <a:r>
              <a:rPr lang="en-US" sz="4900" dirty="0" smtClean="0"/>
              <a:t>Technology, the Wheel</a:t>
            </a:r>
            <a:endParaRPr lang="en-US" sz="4900" dirty="0"/>
          </a:p>
        </p:txBody>
      </p:sp>
      <p:pic>
        <p:nvPicPr>
          <p:cNvPr id="9218" name="Picture 2"/>
          <p:cNvPicPr>
            <a:picLocks noGrp="1" noChangeAspect="1" noChangeArrowheads="1"/>
          </p:cNvPicPr>
          <p:nvPr>
            <p:ph idx="1"/>
          </p:nvPr>
        </p:nvPicPr>
        <p:blipFill>
          <a:blip r:embed="rId3"/>
          <a:srcRect/>
          <a:stretch>
            <a:fillRect/>
          </a:stretch>
        </p:blipFill>
        <p:spPr bwMode="auto">
          <a:xfrm>
            <a:off x="1905000" y="1752600"/>
            <a:ext cx="5257800" cy="47244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90600"/>
            <a:ext cx="8229600" cy="3352800"/>
          </a:xfrm>
          <a:solidFill>
            <a:schemeClr val="bg1">
              <a:lumMod val="85000"/>
            </a:schemeClr>
          </a:solidFill>
          <a:ln>
            <a:solidFill>
              <a:schemeClr val="tx1"/>
            </a:solidFill>
          </a:ln>
          <a:effectLst>
            <a:glow rad="228600">
              <a:schemeClr val="accent1">
                <a:satMod val="175000"/>
                <a:alpha val="40000"/>
              </a:schemeClr>
            </a:glow>
          </a:effectLst>
        </p:spPr>
        <p:txBody>
          <a:bodyPr>
            <a:normAutofit/>
          </a:bodyPr>
          <a:lstStyle/>
          <a:p>
            <a:r>
              <a:rPr lang="en-US" sz="9600" dirty="0" smtClean="0"/>
              <a:t>Civilization</a:t>
            </a:r>
            <a:endParaRPr lang="en-US" sz="9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sz="4000" dirty="0" smtClean="0"/>
              <a:t>Techno-Economic Currents</a:t>
            </a:r>
            <a:r>
              <a:rPr lang="en-US" dirty="0" smtClean="0"/>
              <a:t>: </a:t>
            </a:r>
            <a:br>
              <a:rPr lang="en-US" dirty="0" smtClean="0"/>
            </a:br>
            <a:r>
              <a:rPr lang="en-US" dirty="0" smtClean="0"/>
              <a:t>Monumental Architecture</a:t>
            </a:r>
            <a:endParaRPr lang="en-US" dirty="0"/>
          </a:p>
        </p:txBody>
      </p:sp>
      <p:pic>
        <p:nvPicPr>
          <p:cNvPr id="63490" name="Picture 2"/>
          <p:cNvPicPr>
            <a:picLocks noGrp="1" noChangeAspect="1" noChangeArrowheads="1"/>
          </p:cNvPicPr>
          <p:nvPr>
            <p:ph idx="1"/>
          </p:nvPr>
        </p:nvPicPr>
        <p:blipFill>
          <a:blip r:embed="rId3"/>
          <a:srcRect/>
          <a:stretch>
            <a:fillRect/>
          </a:stretch>
        </p:blipFill>
        <p:spPr bwMode="auto">
          <a:xfrm>
            <a:off x="457200" y="1295400"/>
            <a:ext cx="8153400" cy="52578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sz="4000" dirty="0" smtClean="0"/>
              <a:t>Techno-Economic Currents:</a:t>
            </a:r>
            <a:r>
              <a:rPr lang="en-US" dirty="0" smtClean="0"/>
              <a:t> </a:t>
            </a:r>
            <a:br>
              <a:rPr lang="en-US" dirty="0" smtClean="0"/>
            </a:br>
            <a:r>
              <a:rPr lang="en-US" dirty="0" smtClean="0"/>
              <a:t>Monumental Architecture </a:t>
            </a:r>
            <a:endParaRPr lang="en-US" dirty="0"/>
          </a:p>
        </p:txBody>
      </p:sp>
      <p:pic>
        <p:nvPicPr>
          <p:cNvPr id="64514" name="Picture 2"/>
          <p:cNvPicPr>
            <a:picLocks noGrp="1" noChangeAspect="1" noChangeArrowheads="1"/>
          </p:cNvPicPr>
          <p:nvPr>
            <p:ph idx="1"/>
          </p:nvPr>
        </p:nvPicPr>
        <p:blipFill>
          <a:blip r:embed="rId3"/>
          <a:srcRect/>
          <a:stretch>
            <a:fillRect/>
          </a:stretch>
        </p:blipFill>
        <p:spPr bwMode="auto">
          <a:xfrm>
            <a:off x="533400" y="1447800"/>
            <a:ext cx="8229600" cy="5105399"/>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4000" dirty="0" smtClean="0"/>
              <a:t>Techno-Economic Currents</a:t>
            </a:r>
            <a:r>
              <a:rPr lang="en-US" dirty="0" smtClean="0"/>
              <a:t/>
            </a:r>
            <a:br>
              <a:rPr lang="en-US" dirty="0" smtClean="0"/>
            </a:br>
            <a:r>
              <a:rPr lang="en-US" sz="4900" dirty="0" smtClean="0"/>
              <a:t>Trade and Exchange </a:t>
            </a:r>
            <a:endParaRPr lang="en-US" sz="4900" dirty="0"/>
          </a:p>
        </p:txBody>
      </p:sp>
      <p:pic>
        <p:nvPicPr>
          <p:cNvPr id="11266" name="Picture 2"/>
          <p:cNvPicPr>
            <a:picLocks noGrp="1" noChangeAspect="1" noChangeArrowheads="1"/>
          </p:cNvPicPr>
          <p:nvPr>
            <p:ph sz="half" idx="1"/>
          </p:nvPr>
        </p:nvPicPr>
        <p:blipFill>
          <a:blip r:embed="rId3"/>
          <a:stretch>
            <a:fillRect/>
          </a:stretch>
        </p:blipFill>
        <p:spPr bwMode="auto">
          <a:xfrm>
            <a:off x="457200" y="1600200"/>
            <a:ext cx="4038600" cy="4800599"/>
          </a:xfrm>
          <a:prstGeom prst="rect">
            <a:avLst/>
          </a:prstGeom>
          <a:noFill/>
          <a:ln w="9525">
            <a:noFill/>
            <a:miter lim="800000"/>
            <a:headEnd/>
            <a:tailEnd/>
          </a:ln>
          <a:effectLst/>
        </p:spPr>
      </p:pic>
      <p:pic>
        <p:nvPicPr>
          <p:cNvPr id="7" name="Picture 2"/>
          <p:cNvPicPr>
            <a:picLocks noGrp="1" noChangeAspect="1" noChangeArrowheads="1"/>
          </p:cNvPicPr>
          <p:nvPr>
            <p:ph sz="half" idx="2"/>
          </p:nvPr>
        </p:nvPicPr>
        <p:blipFill>
          <a:blip r:embed="rId4"/>
          <a:srcRect/>
          <a:stretch>
            <a:fillRect/>
          </a:stretch>
        </p:blipFill>
        <p:spPr bwMode="auto">
          <a:xfrm>
            <a:off x="4724400" y="1600200"/>
            <a:ext cx="4038600" cy="1828800"/>
          </a:xfrm>
          <a:prstGeom prst="rect">
            <a:avLst/>
          </a:prstGeom>
          <a:noFill/>
          <a:ln w="9525">
            <a:noFill/>
            <a:miter lim="800000"/>
            <a:headEnd/>
            <a:tailEnd/>
          </a:ln>
          <a:effectLst/>
        </p:spPr>
      </p:pic>
      <p:pic>
        <p:nvPicPr>
          <p:cNvPr id="11268" name="Picture 4" descr="File:BMC 193.jpg">
            <a:hlinkClick r:id="rId5"/>
          </p:cNvPr>
          <p:cNvPicPr>
            <a:picLocks noChangeAspect="1" noChangeArrowheads="1"/>
          </p:cNvPicPr>
          <p:nvPr/>
        </p:nvPicPr>
        <p:blipFill>
          <a:blip r:embed="rId6"/>
          <a:srcRect/>
          <a:stretch>
            <a:fillRect/>
          </a:stretch>
        </p:blipFill>
        <p:spPr bwMode="auto">
          <a:xfrm>
            <a:off x="4800600" y="3810000"/>
            <a:ext cx="3886200" cy="225742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z="4000" dirty="0" smtClean="0"/>
              <a:t>Techno-Economic Currents:</a:t>
            </a:r>
            <a:br>
              <a:rPr lang="en-US" sz="4000" dirty="0" smtClean="0"/>
            </a:br>
            <a:r>
              <a:rPr lang="en-US" sz="5300" dirty="0" smtClean="0"/>
              <a:t>Trade and Exchange</a:t>
            </a:r>
            <a:endParaRPr lang="en-US" sz="5300" dirty="0"/>
          </a:p>
        </p:txBody>
      </p:sp>
      <p:pic>
        <p:nvPicPr>
          <p:cNvPr id="1026" name="Picture 2"/>
          <p:cNvPicPr>
            <a:picLocks noGrp="1" noChangeAspect="1" noChangeArrowheads="1"/>
          </p:cNvPicPr>
          <p:nvPr>
            <p:ph idx="1"/>
          </p:nvPr>
        </p:nvPicPr>
        <p:blipFill>
          <a:blip r:embed="rId3"/>
          <a:stretch>
            <a:fillRect/>
          </a:stretch>
        </p:blipFill>
        <p:spPr bwMode="auto">
          <a:xfrm>
            <a:off x="609600" y="1828800"/>
            <a:ext cx="7924800" cy="4648200"/>
          </a:xfrm>
          <a:prstGeom prst="rect">
            <a:avLst/>
          </a:prstGeom>
          <a:noFill/>
          <a:ln w="28575">
            <a:solidFill>
              <a:schemeClr val="bg1">
                <a:lumMod val="65000"/>
              </a:schemeClr>
            </a:solid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Techno-Economic Currents:</a:t>
            </a:r>
            <a:r>
              <a:rPr lang="en-US" dirty="0" smtClean="0"/>
              <a:t/>
            </a:r>
            <a:br>
              <a:rPr lang="en-US" dirty="0" smtClean="0"/>
            </a:br>
            <a:r>
              <a:rPr lang="en-US" sz="4900" dirty="0" smtClean="0"/>
              <a:t>Trading Expeditions</a:t>
            </a:r>
            <a:endParaRPr lang="en-US" sz="4900" dirty="0"/>
          </a:p>
        </p:txBody>
      </p:sp>
      <p:pic>
        <p:nvPicPr>
          <p:cNvPr id="3074" name="Picture 2"/>
          <p:cNvPicPr>
            <a:picLocks noGrp="1" noChangeAspect="1" noChangeArrowheads="1"/>
          </p:cNvPicPr>
          <p:nvPr>
            <p:ph idx="1"/>
          </p:nvPr>
        </p:nvPicPr>
        <p:blipFill>
          <a:blip r:embed="rId3"/>
          <a:srcRect/>
          <a:stretch>
            <a:fillRect/>
          </a:stretch>
        </p:blipFill>
        <p:spPr bwMode="auto">
          <a:xfrm>
            <a:off x="609600" y="1600200"/>
            <a:ext cx="8001000" cy="48006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4000" dirty="0" smtClean="0"/>
              <a:t>Social Currents</a:t>
            </a:r>
            <a:r>
              <a:rPr lang="en-US" dirty="0" smtClean="0"/>
              <a:t>:</a:t>
            </a:r>
            <a:br>
              <a:rPr lang="en-US" dirty="0" smtClean="0"/>
            </a:br>
            <a:r>
              <a:rPr lang="en-US" dirty="0" smtClean="0"/>
              <a:t>Egyptian Workers</a:t>
            </a:r>
            <a:endParaRPr lang="en-US" dirty="0"/>
          </a:p>
        </p:txBody>
      </p:sp>
      <p:pic>
        <p:nvPicPr>
          <p:cNvPr id="2050" name="Picture 2"/>
          <p:cNvPicPr>
            <a:picLocks noGrp="1" noChangeAspect="1" noChangeArrowheads="1"/>
          </p:cNvPicPr>
          <p:nvPr>
            <p:ph idx="1"/>
          </p:nvPr>
        </p:nvPicPr>
        <p:blipFill>
          <a:blip r:embed="rId3"/>
          <a:srcRect/>
          <a:stretch>
            <a:fillRect/>
          </a:stretch>
        </p:blipFill>
        <p:spPr bwMode="auto">
          <a:xfrm>
            <a:off x="2209800" y="1524000"/>
            <a:ext cx="4495800" cy="51054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Social Currents:</a:t>
            </a:r>
            <a:r>
              <a:rPr lang="en-US" dirty="0" smtClean="0"/>
              <a:t/>
            </a:r>
            <a:br>
              <a:rPr lang="en-US" dirty="0" smtClean="0"/>
            </a:br>
            <a:r>
              <a:rPr lang="en-US" sz="4900" dirty="0" smtClean="0"/>
              <a:t>Social Class and Status</a:t>
            </a:r>
            <a:endParaRPr lang="en-US" sz="4900" dirty="0"/>
          </a:p>
        </p:txBody>
      </p:sp>
      <p:pic>
        <p:nvPicPr>
          <p:cNvPr id="4098" name="Picture 2"/>
          <p:cNvPicPr>
            <a:picLocks noGrp="1" noChangeAspect="1" noChangeArrowheads="1"/>
          </p:cNvPicPr>
          <p:nvPr>
            <p:ph idx="1"/>
          </p:nvPr>
        </p:nvPicPr>
        <p:blipFill>
          <a:blip r:embed="rId3"/>
          <a:srcRect/>
          <a:stretch>
            <a:fillRect/>
          </a:stretch>
        </p:blipFill>
        <p:spPr bwMode="auto">
          <a:xfrm>
            <a:off x="609600" y="1600200"/>
            <a:ext cx="7848600" cy="457200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sz="4000" dirty="0" smtClean="0"/>
              <a:t>Social Currents: </a:t>
            </a:r>
            <a:br>
              <a:rPr lang="en-US" sz="4000" dirty="0" smtClean="0"/>
            </a:br>
            <a:r>
              <a:rPr lang="en-US" sz="4900" dirty="0" smtClean="0"/>
              <a:t>Slavery</a:t>
            </a:r>
            <a:endParaRPr lang="en-US" sz="4900" dirty="0"/>
          </a:p>
        </p:txBody>
      </p:sp>
      <p:pic>
        <p:nvPicPr>
          <p:cNvPr id="65538" name="Picture 2"/>
          <p:cNvPicPr>
            <a:picLocks noGrp="1" noChangeAspect="1" noChangeArrowheads="1"/>
          </p:cNvPicPr>
          <p:nvPr>
            <p:ph idx="1"/>
          </p:nvPr>
        </p:nvPicPr>
        <p:blipFill>
          <a:blip r:embed="rId3"/>
          <a:srcRect/>
          <a:stretch>
            <a:fillRect/>
          </a:stretch>
        </p:blipFill>
        <p:spPr bwMode="auto">
          <a:xfrm>
            <a:off x="1219200" y="1600200"/>
            <a:ext cx="6781800" cy="49530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Social Currents</a:t>
            </a:r>
            <a:r>
              <a:rPr lang="en-US" dirty="0" smtClean="0"/>
              <a:t>: </a:t>
            </a:r>
            <a:br>
              <a:rPr lang="en-US" dirty="0" smtClean="0"/>
            </a:br>
            <a:r>
              <a:rPr lang="en-US" sz="4900" dirty="0" smtClean="0"/>
              <a:t>Slavery</a:t>
            </a:r>
            <a:endParaRPr lang="en-US" sz="4900" dirty="0"/>
          </a:p>
        </p:txBody>
      </p:sp>
      <p:pic>
        <p:nvPicPr>
          <p:cNvPr id="66562" name="Picture 2"/>
          <p:cNvPicPr>
            <a:picLocks noGrp="1" noChangeAspect="1" noChangeArrowheads="1"/>
          </p:cNvPicPr>
          <p:nvPr>
            <p:ph idx="1"/>
          </p:nvPr>
        </p:nvPicPr>
        <p:blipFill>
          <a:blip r:embed="rId3"/>
          <a:srcRect/>
          <a:stretch>
            <a:fillRect/>
          </a:stretch>
        </p:blipFill>
        <p:spPr bwMode="auto">
          <a:xfrm>
            <a:off x="762000" y="1600200"/>
            <a:ext cx="7543799" cy="495300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sz="4000" dirty="0" smtClean="0"/>
              <a:t>Social Currents: </a:t>
            </a:r>
            <a:br>
              <a:rPr lang="en-US" sz="4000" dirty="0" smtClean="0"/>
            </a:br>
            <a:r>
              <a:rPr lang="en-US" sz="4900" dirty="0" smtClean="0"/>
              <a:t>Slavery</a:t>
            </a:r>
            <a:endParaRPr lang="en-US" sz="4900" dirty="0"/>
          </a:p>
        </p:txBody>
      </p:sp>
      <p:pic>
        <p:nvPicPr>
          <p:cNvPr id="71682" name="Picture 2"/>
          <p:cNvPicPr>
            <a:picLocks noGrp="1" noChangeAspect="1" noChangeArrowheads="1"/>
          </p:cNvPicPr>
          <p:nvPr>
            <p:ph idx="1"/>
          </p:nvPr>
        </p:nvPicPr>
        <p:blipFill>
          <a:blip r:embed="rId3"/>
          <a:srcRect/>
          <a:stretch>
            <a:fillRect/>
          </a:stretch>
        </p:blipFill>
        <p:spPr bwMode="auto">
          <a:xfrm>
            <a:off x="2209800" y="1371600"/>
            <a:ext cx="4953000" cy="51054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0800000" scaled="1"/>
            <a:tileRect/>
          </a:gradFill>
          <a:ln w="19050">
            <a:solidFill>
              <a:schemeClr val="tx1"/>
            </a:solidFill>
          </a:ln>
        </p:spPr>
        <p:txBody>
          <a:bodyPr/>
          <a:lstStyle/>
          <a:p>
            <a:r>
              <a:rPr lang="en-US" dirty="0" smtClean="0"/>
              <a:t>Characteristics of the Urban Wave</a:t>
            </a:r>
            <a:endParaRPr lang="en-US" dirty="0"/>
          </a:p>
        </p:txBody>
      </p:sp>
      <p:sp>
        <p:nvSpPr>
          <p:cNvPr id="4" name="Content Placeholder 3"/>
          <p:cNvSpPr>
            <a:spLocks noGrp="1"/>
          </p:cNvSpPr>
          <p:nvPr>
            <p:ph sz="half" idx="1"/>
          </p:nvPr>
        </p:nvSpPr>
        <p:spPr/>
        <p:txBody>
          <a:bodyPr>
            <a:normAutofit/>
          </a:bodyPr>
          <a:lstStyle/>
          <a:p>
            <a:pPr marL="514350" indent="-514350">
              <a:buAutoNum type="arabicPeriod"/>
            </a:pPr>
            <a:r>
              <a:rPr lang="en-US" dirty="0" smtClean="0"/>
              <a:t>Division of Labor</a:t>
            </a:r>
          </a:p>
          <a:p>
            <a:pPr marL="514350" indent="-514350">
              <a:buAutoNum type="arabicPeriod" startAt="2"/>
            </a:pPr>
            <a:r>
              <a:rPr lang="en-US" dirty="0" smtClean="0"/>
              <a:t>Occupational Specialist</a:t>
            </a:r>
          </a:p>
          <a:p>
            <a:pPr marL="514350" indent="-514350">
              <a:buAutoNum type="arabicPeriod" startAt="2"/>
            </a:pPr>
            <a:r>
              <a:rPr lang="en-US" dirty="0" smtClean="0"/>
              <a:t>Economic Surplus</a:t>
            </a:r>
          </a:p>
          <a:p>
            <a:pPr marL="514350" indent="-514350">
              <a:buAutoNum type="arabicPeriod" startAt="2"/>
            </a:pPr>
            <a:r>
              <a:rPr lang="en-US" dirty="0" smtClean="0"/>
              <a:t>Class-based Society</a:t>
            </a:r>
          </a:p>
          <a:p>
            <a:pPr marL="514350" indent="-514350">
              <a:buAutoNum type="arabicPeriod" startAt="2"/>
            </a:pPr>
            <a:r>
              <a:rPr lang="en-US" dirty="0" smtClean="0"/>
              <a:t>Centralized State</a:t>
            </a:r>
          </a:p>
          <a:p>
            <a:pPr marL="514350" indent="-514350">
              <a:buAutoNum type="arabicPeriod" startAt="2"/>
            </a:pPr>
            <a:r>
              <a:rPr lang="en-US" dirty="0" smtClean="0"/>
              <a:t>Ruling Elite</a:t>
            </a:r>
          </a:p>
          <a:p>
            <a:pPr marL="514350" indent="-514350">
              <a:buAutoNum type="arabicPeriod" startAt="2"/>
            </a:pPr>
            <a:r>
              <a:rPr lang="en-US" dirty="0" smtClean="0"/>
              <a:t>Full-time Military</a:t>
            </a:r>
          </a:p>
          <a:p>
            <a:pPr marL="514350" indent="-514350">
              <a:buAutoNum type="arabicPeriod" startAt="2"/>
            </a:pPr>
            <a:r>
              <a:rPr lang="en-US" dirty="0" smtClean="0"/>
              <a:t>Written Legal Codes</a:t>
            </a:r>
            <a:endParaRPr lang="en-US" dirty="0"/>
          </a:p>
        </p:txBody>
      </p:sp>
      <p:sp>
        <p:nvSpPr>
          <p:cNvPr id="5" name="Content Placeholder 4"/>
          <p:cNvSpPr>
            <a:spLocks noGrp="1"/>
          </p:cNvSpPr>
          <p:nvPr>
            <p:ph sz="half" idx="2"/>
          </p:nvPr>
        </p:nvSpPr>
        <p:spPr/>
        <p:txBody>
          <a:bodyPr>
            <a:normAutofit/>
          </a:bodyPr>
          <a:lstStyle/>
          <a:p>
            <a:pPr marL="514350" indent="-514350">
              <a:buAutoNum type="arabicPeriod" startAt="9"/>
            </a:pPr>
            <a:r>
              <a:rPr lang="en-US" dirty="0" smtClean="0"/>
              <a:t>Kinship Ties Decrease</a:t>
            </a:r>
          </a:p>
          <a:p>
            <a:pPr marL="514350" indent="-514350">
              <a:buAutoNum type="arabicPeriod" startAt="9"/>
            </a:pPr>
            <a:r>
              <a:rPr lang="en-US" dirty="0" smtClean="0"/>
              <a:t>State Religion</a:t>
            </a:r>
          </a:p>
          <a:p>
            <a:pPr marL="514350" indent="-514350">
              <a:buAutoNum type="arabicPeriod" startAt="9"/>
            </a:pPr>
            <a:r>
              <a:rPr lang="en-US" dirty="0" smtClean="0"/>
              <a:t>Universal Religions</a:t>
            </a:r>
          </a:p>
          <a:p>
            <a:pPr marL="514350" indent="-514350">
              <a:buAutoNum type="arabicPeriod" startAt="9"/>
            </a:pPr>
            <a:r>
              <a:rPr lang="en-US" dirty="0" smtClean="0"/>
              <a:t>Monumental Works</a:t>
            </a:r>
          </a:p>
          <a:p>
            <a:pPr marL="514350" indent="-514350">
              <a:buAutoNum type="arabicPeriod" startAt="9"/>
            </a:pPr>
            <a:r>
              <a:rPr lang="en-US" dirty="0" smtClean="0"/>
              <a:t>Long Distance Trade</a:t>
            </a:r>
          </a:p>
          <a:p>
            <a:pPr marL="514350" indent="-514350">
              <a:buAutoNum type="arabicPeriod" startAt="9"/>
            </a:pPr>
            <a:r>
              <a:rPr lang="en-US" dirty="0" smtClean="0"/>
              <a:t>Expansion of the Arts</a:t>
            </a:r>
          </a:p>
          <a:p>
            <a:pPr marL="514350" indent="-514350">
              <a:buAutoNum type="arabicPeriod" startAt="9"/>
            </a:pPr>
            <a:r>
              <a:rPr lang="en-US" dirty="0" smtClean="0"/>
              <a:t>Writing &amp; Mathematic</a:t>
            </a:r>
          </a:p>
          <a:p>
            <a:pPr marL="514350" indent="-514350">
              <a:buAutoNum type="arabicPeriod" startAt="9"/>
            </a:pPr>
            <a:r>
              <a:rPr lang="en-US" dirty="0" smtClean="0"/>
              <a:t>Populated Urban Areas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sz="4000" dirty="0" smtClean="0"/>
              <a:t>Social Currents</a:t>
            </a:r>
            <a:r>
              <a:rPr lang="en-US" dirty="0" smtClean="0"/>
              <a:t>: </a:t>
            </a:r>
            <a:br>
              <a:rPr lang="en-US" dirty="0" smtClean="0"/>
            </a:br>
            <a:r>
              <a:rPr lang="en-US" sz="4900" dirty="0" smtClean="0"/>
              <a:t>Slavery</a:t>
            </a:r>
            <a:endParaRPr lang="en-US" sz="4900" dirty="0"/>
          </a:p>
        </p:txBody>
      </p:sp>
      <p:pic>
        <p:nvPicPr>
          <p:cNvPr id="68610" name="Picture 2"/>
          <p:cNvPicPr>
            <a:picLocks noGrp="1" noChangeAspect="1" noChangeArrowheads="1"/>
          </p:cNvPicPr>
          <p:nvPr>
            <p:ph idx="1"/>
          </p:nvPr>
        </p:nvPicPr>
        <p:blipFill>
          <a:blip r:embed="rId3" cstate="print"/>
          <a:srcRect/>
          <a:stretch>
            <a:fillRect/>
          </a:stretch>
        </p:blipFill>
        <p:spPr bwMode="auto">
          <a:xfrm>
            <a:off x="2971800" y="1600200"/>
            <a:ext cx="2560320" cy="4724399"/>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Social Currents</a:t>
            </a:r>
            <a:r>
              <a:rPr lang="en-US" dirty="0" smtClean="0"/>
              <a:t>: </a:t>
            </a:r>
            <a:br>
              <a:rPr lang="en-US" dirty="0" smtClean="0"/>
            </a:br>
            <a:r>
              <a:rPr lang="en-US" sz="4900" dirty="0" smtClean="0"/>
              <a:t>Patriarchy</a:t>
            </a:r>
            <a:endParaRPr lang="en-US" sz="4900" dirty="0"/>
          </a:p>
        </p:txBody>
      </p:sp>
      <p:pic>
        <p:nvPicPr>
          <p:cNvPr id="70658" name="Picture 2"/>
          <p:cNvPicPr>
            <a:picLocks noGrp="1" noChangeAspect="1" noChangeArrowheads="1"/>
          </p:cNvPicPr>
          <p:nvPr>
            <p:ph idx="1"/>
          </p:nvPr>
        </p:nvPicPr>
        <p:blipFill>
          <a:blip r:embed="rId3"/>
          <a:srcRect/>
          <a:stretch>
            <a:fillRect/>
          </a:stretch>
        </p:blipFill>
        <p:spPr bwMode="auto">
          <a:xfrm>
            <a:off x="1295400" y="1828800"/>
            <a:ext cx="6400800" cy="457200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Political Currents: </a:t>
            </a:r>
            <a:br>
              <a:rPr lang="en-US" sz="4000" dirty="0" smtClean="0"/>
            </a:br>
            <a:r>
              <a:rPr lang="en-US" sz="4900" dirty="0" smtClean="0"/>
              <a:t>City States</a:t>
            </a:r>
            <a:endParaRPr lang="en-US" sz="4900" dirty="0"/>
          </a:p>
        </p:txBody>
      </p:sp>
      <p:pic>
        <p:nvPicPr>
          <p:cNvPr id="72706" name="Picture 2"/>
          <p:cNvPicPr>
            <a:picLocks noGrp="1" noChangeAspect="1" noChangeArrowheads="1"/>
          </p:cNvPicPr>
          <p:nvPr>
            <p:ph idx="1"/>
          </p:nvPr>
        </p:nvPicPr>
        <p:blipFill>
          <a:blip r:embed="rId3"/>
          <a:srcRect/>
          <a:stretch>
            <a:fillRect/>
          </a:stretch>
        </p:blipFill>
        <p:spPr bwMode="auto">
          <a:xfrm>
            <a:off x="685800" y="1752600"/>
            <a:ext cx="7924800" cy="4495799"/>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sz="4000" dirty="0" smtClean="0"/>
              <a:t>Political Currents</a:t>
            </a:r>
            <a:r>
              <a:rPr lang="en-US" dirty="0" smtClean="0"/>
              <a:t>: </a:t>
            </a:r>
            <a:br>
              <a:rPr lang="en-US" dirty="0" smtClean="0"/>
            </a:br>
            <a:r>
              <a:rPr lang="en-US" sz="4900" dirty="0" smtClean="0"/>
              <a:t>States</a:t>
            </a:r>
            <a:endParaRPr lang="en-US" sz="4900" dirty="0"/>
          </a:p>
        </p:txBody>
      </p:sp>
      <p:pic>
        <p:nvPicPr>
          <p:cNvPr id="73730" name="Picture 2"/>
          <p:cNvPicPr>
            <a:picLocks noGrp="1" noChangeAspect="1" noChangeArrowheads="1"/>
          </p:cNvPicPr>
          <p:nvPr>
            <p:ph idx="1"/>
          </p:nvPr>
        </p:nvPicPr>
        <p:blipFill>
          <a:blip r:embed="rId3"/>
          <a:srcRect/>
          <a:stretch>
            <a:fillRect/>
          </a:stretch>
        </p:blipFill>
        <p:spPr bwMode="auto">
          <a:xfrm>
            <a:off x="533400" y="1371600"/>
            <a:ext cx="8153400" cy="502920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sz="4000" dirty="0" smtClean="0"/>
              <a:t>Political Currents:</a:t>
            </a:r>
            <a:br>
              <a:rPr lang="en-US" sz="4000" dirty="0" smtClean="0"/>
            </a:br>
            <a:r>
              <a:rPr lang="en-US" dirty="0" smtClean="0"/>
              <a:t> </a:t>
            </a:r>
            <a:r>
              <a:rPr lang="en-US" sz="4900" dirty="0" smtClean="0"/>
              <a:t>Leaders</a:t>
            </a:r>
            <a:endParaRPr lang="en-US" sz="4900" dirty="0"/>
          </a:p>
        </p:txBody>
      </p:sp>
      <p:pic>
        <p:nvPicPr>
          <p:cNvPr id="74754" name="Picture 2"/>
          <p:cNvPicPr>
            <a:picLocks noGrp="1" noChangeAspect="1" noChangeArrowheads="1"/>
          </p:cNvPicPr>
          <p:nvPr>
            <p:ph idx="1"/>
          </p:nvPr>
        </p:nvPicPr>
        <p:blipFill>
          <a:blip r:embed="rId3"/>
          <a:srcRect/>
          <a:stretch>
            <a:fillRect/>
          </a:stretch>
        </p:blipFill>
        <p:spPr bwMode="auto">
          <a:xfrm>
            <a:off x="2667000" y="1600200"/>
            <a:ext cx="3733800" cy="495300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020762"/>
          </a:xfrm>
        </p:spPr>
        <p:txBody>
          <a:bodyPr>
            <a:normAutofit fontScale="90000"/>
          </a:bodyPr>
          <a:lstStyle/>
          <a:p>
            <a:r>
              <a:rPr lang="en-US" sz="4900" dirty="0" smtClean="0"/>
              <a:t>Political Currents: </a:t>
            </a:r>
            <a:r>
              <a:rPr lang="en-US" dirty="0" smtClean="0"/>
              <a:t/>
            </a:r>
            <a:br>
              <a:rPr lang="en-US" dirty="0" smtClean="0"/>
            </a:br>
            <a:r>
              <a:rPr lang="en-US" dirty="0" smtClean="0"/>
              <a:t>Law Codes</a:t>
            </a:r>
            <a:endParaRPr lang="en-US" dirty="0"/>
          </a:p>
        </p:txBody>
      </p:sp>
      <p:pic>
        <p:nvPicPr>
          <p:cNvPr id="67586" name="Picture 2"/>
          <p:cNvPicPr>
            <a:picLocks noGrp="1" noChangeAspect="1" noChangeArrowheads="1"/>
          </p:cNvPicPr>
          <p:nvPr>
            <p:ph sz="half" idx="2"/>
          </p:nvPr>
        </p:nvPicPr>
        <p:blipFill>
          <a:blip r:embed="rId3"/>
          <a:stretch>
            <a:fillRect/>
          </a:stretch>
        </p:blipFill>
        <p:spPr bwMode="auto">
          <a:xfrm>
            <a:off x="990600" y="1828800"/>
            <a:ext cx="3008395" cy="4648200"/>
          </a:xfrm>
          <a:prstGeom prst="rect">
            <a:avLst/>
          </a:prstGeom>
          <a:noFill/>
          <a:ln w="9525">
            <a:noFill/>
            <a:miter lim="800000"/>
            <a:headEnd/>
            <a:tailEnd/>
          </a:ln>
          <a:effectLst/>
        </p:spPr>
      </p:pic>
      <p:pic>
        <p:nvPicPr>
          <p:cNvPr id="67587" name="Picture 3"/>
          <p:cNvPicPr>
            <a:picLocks noGrp="1" noChangeAspect="1" noChangeArrowheads="1"/>
          </p:cNvPicPr>
          <p:nvPr>
            <p:ph sz="quarter" idx="4"/>
          </p:nvPr>
        </p:nvPicPr>
        <p:blipFill>
          <a:blip r:embed="rId4"/>
          <a:srcRect/>
          <a:stretch>
            <a:fillRect/>
          </a:stretch>
        </p:blipFill>
        <p:spPr bwMode="auto">
          <a:xfrm>
            <a:off x="4953000" y="1828800"/>
            <a:ext cx="3810000" cy="4648199"/>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Political Currents: </a:t>
            </a:r>
            <a:br>
              <a:rPr lang="en-US" sz="4000" dirty="0" smtClean="0"/>
            </a:br>
            <a:r>
              <a:rPr lang="en-US" sz="4900" dirty="0" smtClean="0"/>
              <a:t>War</a:t>
            </a:r>
            <a:endParaRPr lang="en-US" sz="4900" dirty="0"/>
          </a:p>
        </p:txBody>
      </p:sp>
      <p:pic>
        <p:nvPicPr>
          <p:cNvPr id="62466" name="Picture 2"/>
          <p:cNvPicPr>
            <a:picLocks noGrp="1" noChangeAspect="1" noChangeArrowheads="1"/>
          </p:cNvPicPr>
          <p:nvPr>
            <p:ph idx="1"/>
          </p:nvPr>
        </p:nvPicPr>
        <p:blipFill>
          <a:blip r:embed="rId3"/>
          <a:srcRect/>
          <a:stretch>
            <a:fillRect/>
          </a:stretch>
        </p:blipFill>
        <p:spPr bwMode="auto">
          <a:xfrm>
            <a:off x="1600200" y="1600200"/>
            <a:ext cx="6096000" cy="495300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sz="4000" dirty="0" smtClean="0"/>
              <a:t>Political Currents: </a:t>
            </a:r>
            <a:r>
              <a:rPr lang="en-US" dirty="0" smtClean="0"/>
              <a:t/>
            </a:r>
            <a:br>
              <a:rPr lang="en-US" dirty="0" smtClean="0"/>
            </a:br>
            <a:r>
              <a:rPr lang="en-US" sz="4900" dirty="0" smtClean="0"/>
              <a:t>War Chariots</a:t>
            </a:r>
            <a:endParaRPr lang="en-US" sz="4900" dirty="0"/>
          </a:p>
        </p:txBody>
      </p:sp>
      <p:pic>
        <p:nvPicPr>
          <p:cNvPr id="69634" name="Picture 2"/>
          <p:cNvPicPr>
            <a:picLocks noGrp="1" noChangeAspect="1" noChangeArrowheads="1"/>
          </p:cNvPicPr>
          <p:nvPr>
            <p:ph idx="1"/>
          </p:nvPr>
        </p:nvPicPr>
        <p:blipFill>
          <a:blip r:embed="rId3"/>
          <a:srcRect/>
          <a:stretch>
            <a:fillRect/>
          </a:stretch>
        </p:blipFill>
        <p:spPr bwMode="auto">
          <a:xfrm>
            <a:off x="533400" y="1447800"/>
            <a:ext cx="8077200" cy="518160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Political Currents:</a:t>
            </a:r>
            <a:br>
              <a:rPr lang="en-US" sz="4000" dirty="0" smtClean="0"/>
            </a:br>
            <a:r>
              <a:rPr lang="en-US" sz="4900" dirty="0" smtClean="0"/>
              <a:t>War</a:t>
            </a:r>
            <a:endParaRPr lang="en-US" sz="4900" dirty="0"/>
          </a:p>
        </p:txBody>
      </p:sp>
      <p:pic>
        <p:nvPicPr>
          <p:cNvPr id="75779" name="Picture 3"/>
          <p:cNvPicPr>
            <a:picLocks noGrp="1" noChangeAspect="1" noChangeArrowheads="1"/>
          </p:cNvPicPr>
          <p:nvPr>
            <p:ph idx="1"/>
          </p:nvPr>
        </p:nvPicPr>
        <p:blipFill>
          <a:blip r:embed="rId3"/>
          <a:srcRect/>
          <a:stretch>
            <a:fillRect/>
          </a:stretch>
        </p:blipFill>
        <p:spPr bwMode="auto">
          <a:xfrm>
            <a:off x="228600" y="1524000"/>
            <a:ext cx="8686800" cy="4952999"/>
          </a:xfrm>
          <a:prstGeom prst="rect">
            <a:avLst/>
          </a:prstGeom>
          <a:noFill/>
          <a:ln w="12700">
            <a:solidFill>
              <a:schemeClr val="tx1"/>
            </a:solid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62400" cy="1143000"/>
          </a:xfrm>
        </p:spPr>
        <p:txBody>
          <a:bodyPr>
            <a:normAutofit fontScale="90000"/>
          </a:bodyPr>
          <a:lstStyle/>
          <a:p>
            <a:r>
              <a:rPr lang="en-US" sz="4000" dirty="0" smtClean="0"/>
              <a:t>Cultural Currents:</a:t>
            </a:r>
            <a:br>
              <a:rPr lang="en-US" sz="4000" dirty="0" smtClean="0"/>
            </a:br>
            <a:r>
              <a:rPr lang="en-US" sz="4900" dirty="0" smtClean="0"/>
              <a:t>Communication</a:t>
            </a:r>
            <a:endParaRPr lang="en-US" sz="4900" dirty="0"/>
          </a:p>
        </p:txBody>
      </p:sp>
      <p:pic>
        <p:nvPicPr>
          <p:cNvPr id="1026" name="Picture 2"/>
          <p:cNvPicPr>
            <a:picLocks noGrp="1" noChangeAspect="1" noChangeArrowheads="1"/>
          </p:cNvPicPr>
          <p:nvPr>
            <p:ph sz="half" idx="1"/>
          </p:nvPr>
        </p:nvPicPr>
        <p:blipFill>
          <a:blip r:embed="rId3"/>
          <a:stretch>
            <a:fillRect/>
          </a:stretch>
        </p:blipFill>
        <p:spPr bwMode="auto">
          <a:xfrm>
            <a:off x="609600" y="1600200"/>
            <a:ext cx="3352800" cy="4648199"/>
          </a:xfrm>
          <a:prstGeom prst="rect">
            <a:avLst/>
          </a:prstGeom>
          <a:noFill/>
          <a:ln w="9525">
            <a:noFill/>
            <a:miter lim="800000"/>
            <a:headEnd/>
            <a:tailEnd/>
          </a:ln>
          <a:effectLst/>
        </p:spPr>
      </p:pic>
      <p:pic>
        <p:nvPicPr>
          <p:cNvPr id="1027" name="Picture 3"/>
          <p:cNvPicPr>
            <a:picLocks noGrp="1" noChangeAspect="1" noChangeArrowheads="1"/>
          </p:cNvPicPr>
          <p:nvPr>
            <p:ph sz="half" idx="2"/>
          </p:nvPr>
        </p:nvPicPr>
        <p:blipFill>
          <a:blip r:embed="rId4"/>
          <a:srcRect/>
          <a:stretch>
            <a:fillRect/>
          </a:stretch>
        </p:blipFill>
        <p:spPr bwMode="auto">
          <a:xfrm>
            <a:off x="4724400" y="304800"/>
            <a:ext cx="4191000" cy="60960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Origins of Civilization</a:t>
            </a:r>
            <a:endParaRPr lang="en-US" dirty="0"/>
          </a:p>
        </p:txBody>
      </p:sp>
      <p:sp>
        <p:nvSpPr>
          <p:cNvPr id="6" name="Content Placeholder 5"/>
          <p:cNvSpPr>
            <a:spLocks noGrp="1"/>
          </p:cNvSpPr>
          <p:nvPr>
            <p:ph idx="1"/>
          </p:nvPr>
        </p:nvSpPr>
        <p:spPr>
          <a:xfrm>
            <a:off x="1143000" y="1447800"/>
            <a:ext cx="6781800" cy="4648200"/>
          </a:xfrm>
          <a:solidFill>
            <a:schemeClr val="bg1">
              <a:lumMod val="85000"/>
            </a:schemeClr>
          </a:solidFill>
          <a:ln w="19050">
            <a:solidFill>
              <a:schemeClr val="tx1"/>
            </a:solidFill>
          </a:ln>
        </p:spPr>
        <p:txBody>
          <a:bodyPr/>
          <a:lstStyle/>
          <a:p>
            <a:pPr marL="514350" indent="-514350" algn="ctr">
              <a:buAutoNum type="arabicPeriod"/>
            </a:pPr>
            <a:endParaRPr lang="en-US" dirty="0" smtClean="0"/>
          </a:p>
          <a:p>
            <a:pPr marL="514350" indent="-514350" algn="ctr">
              <a:buAutoNum type="arabicPeriod"/>
            </a:pPr>
            <a:r>
              <a:rPr lang="en-US" dirty="0" smtClean="0"/>
              <a:t>Hydraulic Hypothesis</a:t>
            </a:r>
          </a:p>
          <a:p>
            <a:pPr marL="514350" indent="-514350" algn="ctr">
              <a:buAutoNum type="arabicPeriod"/>
            </a:pPr>
            <a:r>
              <a:rPr lang="en-US" dirty="0" smtClean="0"/>
              <a:t>Population Growth</a:t>
            </a:r>
          </a:p>
          <a:p>
            <a:pPr marL="514350" indent="-514350" algn="ctr">
              <a:buAutoNum type="arabicPeriod"/>
            </a:pPr>
            <a:r>
              <a:rPr lang="en-US" dirty="0" smtClean="0"/>
              <a:t>Conflict Theory</a:t>
            </a:r>
          </a:p>
          <a:p>
            <a:pPr marL="514350" indent="-514350" algn="ctr">
              <a:buAutoNum type="arabicPeriod"/>
            </a:pPr>
            <a:r>
              <a:rPr lang="en-US" dirty="0" smtClean="0"/>
              <a:t>Local and Long Distance Trade</a:t>
            </a:r>
          </a:p>
          <a:p>
            <a:pPr marL="514350" indent="-514350" algn="ctr">
              <a:buAutoNum type="arabicPeriod"/>
            </a:pPr>
            <a:r>
              <a:rPr lang="en-US" dirty="0" smtClean="0"/>
              <a:t>Class Conflict</a:t>
            </a:r>
          </a:p>
          <a:p>
            <a:pPr marL="514350" indent="-514350" algn="ctr">
              <a:buAutoNum type="arabicPeriod"/>
            </a:pPr>
            <a:r>
              <a:rPr lang="en-US" dirty="0" smtClean="0"/>
              <a:t>Systems Approach</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sz="4000" dirty="0" smtClean="0"/>
              <a:t>Cultural </a:t>
            </a:r>
            <a:r>
              <a:rPr lang="en-US" sz="4000" dirty="0" smtClean="0"/>
              <a:t>Currents: </a:t>
            </a:r>
            <a:br>
              <a:rPr lang="en-US" sz="4000" dirty="0" smtClean="0"/>
            </a:br>
            <a:r>
              <a:rPr lang="en-US" sz="4900" dirty="0" smtClean="0"/>
              <a:t>State</a:t>
            </a:r>
            <a:r>
              <a:rPr lang="en-US" sz="4000" dirty="0" smtClean="0"/>
              <a:t> </a:t>
            </a:r>
            <a:r>
              <a:rPr lang="en-US" sz="4900" dirty="0" smtClean="0"/>
              <a:t>Religion</a:t>
            </a:r>
            <a:endParaRPr lang="en-US" sz="4900" dirty="0"/>
          </a:p>
        </p:txBody>
      </p:sp>
      <p:pic>
        <p:nvPicPr>
          <p:cNvPr id="7170" name="Picture 2"/>
          <p:cNvPicPr>
            <a:picLocks noGrp="1" noChangeAspect="1" noChangeArrowheads="1"/>
          </p:cNvPicPr>
          <p:nvPr>
            <p:ph idx="1"/>
          </p:nvPr>
        </p:nvPicPr>
        <p:blipFill>
          <a:blip r:embed="rId3"/>
          <a:srcRect/>
          <a:stretch>
            <a:fillRect/>
          </a:stretch>
        </p:blipFill>
        <p:spPr bwMode="auto">
          <a:xfrm>
            <a:off x="685800" y="1600200"/>
            <a:ext cx="7696200" cy="502920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Cultural Currents:</a:t>
            </a:r>
            <a:r>
              <a:rPr lang="en-US" dirty="0" smtClean="0"/>
              <a:t/>
            </a:r>
            <a:br>
              <a:rPr lang="en-US" dirty="0" smtClean="0"/>
            </a:br>
            <a:r>
              <a:rPr lang="en-US" sz="4900" dirty="0" smtClean="0"/>
              <a:t>Religion</a:t>
            </a:r>
            <a:endParaRPr lang="en-US" sz="4900" dirty="0"/>
          </a:p>
        </p:txBody>
      </p:sp>
      <p:pic>
        <p:nvPicPr>
          <p:cNvPr id="76803" name="Picture 3"/>
          <p:cNvPicPr>
            <a:picLocks noGrp="1" noChangeAspect="1" noChangeArrowheads="1"/>
          </p:cNvPicPr>
          <p:nvPr>
            <p:ph idx="1"/>
          </p:nvPr>
        </p:nvPicPr>
        <p:blipFill>
          <a:blip r:embed="rId3"/>
          <a:srcRect/>
          <a:stretch>
            <a:fillRect/>
          </a:stretch>
        </p:blipFill>
        <p:spPr bwMode="auto">
          <a:xfrm>
            <a:off x="2590800" y="1676400"/>
            <a:ext cx="4038600" cy="4800600"/>
          </a:xfrm>
          <a:prstGeom prst="rect">
            <a:avLst/>
          </a:prstGeom>
          <a:noFill/>
          <a:ln w="12700">
            <a:solidFill>
              <a:schemeClr val="tx1"/>
            </a:solid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sz="4000" dirty="0" smtClean="0"/>
              <a:t>Cultural Currents: </a:t>
            </a:r>
            <a:r>
              <a:rPr lang="en-US" dirty="0" smtClean="0"/>
              <a:t/>
            </a:r>
            <a:br>
              <a:rPr lang="en-US" dirty="0" smtClean="0"/>
            </a:br>
            <a:r>
              <a:rPr lang="en-US" sz="4900" dirty="0" smtClean="0"/>
              <a:t>Religion</a:t>
            </a:r>
            <a:endParaRPr lang="en-US" sz="4900" dirty="0"/>
          </a:p>
        </p:txBody>
      </p:sp>
      <p:pic>
        <p:nvPicPr>
          <p:cNvPr id="3074" name="Picture 2"/>
          <p:cNvPicPr>
            <a:picLocks noGrp="1" noChangeAspect="1" noChangeArrowheads="1"/>
          </p:cNvPicPr>
          <p:nvPr>
            <p:ph idx="1"/>
          </p:nvPr>
        </p:nvPicPr>
        <p:blipFill>
          <a:blip r:embed="rId3"/>
          <a:srcRect/>
          <a:stretch>
            <a:fillRect/>
          </a:stretch>
        </p:blipFill>
        <p:spPr bwMode="auto">
          <a:xfrm>
            <a:off x="304800" y="1524000"/>
            <a:ext cx="8610600" cy="5105400"/>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Cultural Currents:</a:t>
            </a:r>
            <a:br>
              <a:rPr lang="en-US" sz="4000" dirty="0" smtClean="0"/>
            </a:br>
            <a:r>
              <a:rPr lang="en-US" dirty="0" smtClean="0"/>
              <a:t>Festivals</a:t>
            </a:r>
            <a:endParaRPr lang="en-US" dirty="0"/>
          </a:p>
        </p:txBody>
      </p:sp>
      <p:pic>
        <p:nvPicPr>
          <p:cNvPr id="5122" name="Picture 2"/>
          <p:cNvPicPr>
            <a:picLocks noGrp="1" noChangeAspect="1" noChangeArrowheads="1"/>
          </p:cNvPicPr>
          <p:nvPr>
            <p:ph idx="1"/>
          </p:nvPr>
        </p:nvPicPr>
        <p:blipFill>
          <a:blip r:embed="rId3"/>
          <a:srcRect/>
          <a:stretch>
            <a:fillRect/>
          </a:stretch>
        </p:blipFill>
        <p:spPr bwMode="auto">
          <a:xfrm>
            <a:off x="990600" y="1600200"/>
            <a:ext cx="7239000" cy="4876800"/>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Cultural Currents:</a:t>
            </a:r>
            <a:br>
              <a:rPr lang="en-US" sz="4000" dirty="0" smtClean="0"/>
            </a:br>
            <a:r>
              <a:rPr lang="en-US" dirty="0" smtClean="0"/>
              <a:t> </a:t>
            </a:r>
            <a:r>
              <a:rPr lang="en-US" sz="4900" dirty="0" smtClean="0"/>
              <a:t>Entertainment</a:t>
            </a:r>
            <a:endParaRPr lang="en-US" sz="4900" dirty="0"/>
          </a:p>
        </p:txBody>
      </p:sp>
      <p:pic>
        <p:nvPicPr>
          <p:cNvPr id="6146" name="Picture 2"/>
          <p:cNvPicPr>
            <a:picLocks noGrp="1" noChangeAspect="1" noChangeArrowheads="1"/>
          </p:cNvPicPr>
          <p:nvPr>
            <p:ph idx="1"/>
          </p:nvPr>
        </p:nvPicPr>
        <p:blipFill>
          <a:blip r:embed="rId3"/>
          <a:srcRect/>
          <a:stretch>
            <a:fillRect/>
          </a:stretch>
        </p:blipFill>
        <p:spPr bwMode="auto">
          <a:xfrm>
            <a:off x="762000" y="1600200"/>
            <a:ext cx="7696200" cy="5029200"/>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Cultural Currents:</a:t>
            </a:r>
            <a:r>
              <a:rPr lang="en-US" dirty="0" smtClean="0"/>
              <a:t/>
            </a:r>
            <a:br>
              <a:rPr lang="en-US" dirty="0" smtClean="0"/>
            </a:br>
            <a:r>
              <a:rPr lang="en-US" sz="4900" dirty="0" smtClean="0"/>
              <a:t>Aesthetic</a:t>
            </a:r>
            <a:r>
              <a:rPr lang="en-US" dirty="0" smtClean="0"/>
              <a:t> Expression</a:t>
            </a:r>
            <a:endParaRPr lang="en-US" dirty="0"/>
          </a:p>
        </p:txBody>
      </p:sp>
      <p:pic>
        <p:nvPicPr>
          <p:cNvPr id="2051" name="Picture 3"/>
          <p:cNvPicPr>
            <a:picLocks noGrp="1" noChangeAspect="1" noChangeArrowheads="1"/>
          </p:cNvPicPr>
          <p:nvPr>
            <p:ph idx="1"/>
          </p:nvPr>
        </p:nvPicPr>
        <p:blipFill>
          <a:blip r:embed="rId3"/>
          <a:srcRect/>
          <a:stretch>
            <a:fillRect/>
          </a:stretch>
        </p:blipFill>
        <p:spPr bwMode="auto">
          <a:xfrm>
            <a:off x="304800" y="1632992"/>
            <a:ext cx="8534400" cy="4996408"/>
          </a:xfrm>
          <a:prstGeom prst="rect">
            <a:avLst/>
          </a:prstGeom>
          <a:noFill/>
          <a:ln w="28575">
            <a:solidFill>
              <a:schemeClr val="bg1">
                <a:lumMod val="50000"/>
              </a:schemeClr>
            </a:solid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477962"/>
          </a:xfrm>
        </p:spPr>
        <p:txBody>
          <a:bodyPr>
            <a:normAutofit fontScale="90000"/>
          </a:bodyPr>
          <a:lstStyle/>
          <a:p>
            <a:r>
              <a:rPr lang="en-US" dirty="0" smtClean="0"/>
              <a:t>Part I </a:t>
            </a:r>
            <a:br>
              <a:rPr lang="en-US" dirty="0" smtClean="0"/>
            </a:br>
            <a:r>
              <a:rPr lang="en-US" sz="5400" dirty="0" smtClean="0"/>
              <a:t>Currents in the Urban Wave</a:t>
            </a:r>
            <a:endParaRPr lang="en-US" sz="5400" dirty="0"/>
          </a:p>
        </p:txBody>
      </p:sp>
      <p:sp>
        <p:nvSpPr>
          <p:cNvPr id="5" name="Content Placeholder 4"/>
          <p:cNvSpPr>
            <a:spLocks noGrp="1"/>
          </p:cNvSpPr>
          <p:nvPr>
            <p:ph idx="1"/>
          </p:nvPr>
        </p:nvSpPr>
        <p:spPr>
          <a:xfrm>
            <a:off x="457200" y="1905000"/>
            <a:ext cx="8229600" cy="4572000"/>
          </a:xfrm>
          <a:solidFill>
            <a:schemeClr val="bg1">
              <a:lumMod val="85000"/>
            </a:schemeClr>
          </a:solidFill>
          <a:ln w="19050">
            <a:solidFill>
              <a:schemeClr val="tx1"/>
            </a:solidFill>
          </a:ln>
        </p:spPr>
        <p:txBody>
          <a:bodyPr>
            <a:normAutofit fontScale="85000" lnSpcReduction="20000"/>
          </a:bodyPr>
          <a:lstStyle/>
          <a:p>
            <a:pPr marL="514350" indent="-514350" algn="ctr">
              <a:buAutoNum type="arabicPeriod"/>
            </a:pPr>
            <a:endParaRPr lang="en-US" dirty="0" smtClean="0"/>
          </a:p>
          <a:p>
            <a:pPr marL="514350" indent="-514350" algn="ctr">
              <a:buAutoNum type="arabicPeriod"/>
            </a:pPr>
            <a:r>
              <a:rPr lang="en-US" sz="4300" dirty="0" smtClean="0"/>
              <a:t>Relationship w/ Nature: </a:t>
            </a:r>
          </a:p>
          <a:p>
            <a:pPr marL="514350" indent="-514350" algn="ctr">
              <a:buNone/>
            </a:pPr>
            <a:r>
              <a:rPr lang="en-US" sz="4300" dirty="0" smtClean="0"/>
              <a:t>Ecosystem Currents</a:t>
            </a:r>
          </a:p>
          <a:p>
            <a:pPr marL="514350" indent="-514350" algn="ctr">
              <a:buNone/>
            </a:pPr>
            <a:r>
              <a:rPr lang="en-US" sz="4300" dirty="0" smtClean="0"/>
              <a:t>2.  Ways of Living: </a:t>
            </a:r>
          </a:p>
          <a:p>
            <a:pPr marL="514350" indent="-514350" algn="ctr">
              <a:buNone/>
            </a:pPr>
            <a:r>
              <a:rPr lang="en-US" sz="4300" dirty="0" smtClean="0"/>
              <a:t>Techno-Economic Currents</a:t>
            </a:r>
          </a:p>
          <a:p>
            <a:pPr marL="514350" indent="-514350" algn="ctr">
              <a:buNone/>
            </a:pPr>
            <a:r>
              <a:rPr lang="en-US" sz="4300" dirty="0" smtClean="0"/>
              <a:t>3.  Human Networks: Social Currents</a:t>
            </a:r>
          </a:p>
          <a:p>
            <a:pPr marL="514350" indent="-514350" algn="ctr">
              <a:buNone/>
            </a:pPr>
            <a:r>
              <a:rPr lang="en-US" sz="4300" dirty="0" smtClean="0"/>
              <a:t>4.  Establishing Order: Political Currents</a:t>
            </a:r>
          </a:p>
          <a:p>
            <a:pPr marL="514350" indent="-514350" algn="ctr">
              <a:buNone/>
            </a:pPr>
            <a:r>
              <a:rPr lang="en-US" sz="4300" dirty="0" smtClean="0"/>
              <a:t>5.  Human Expression: Cultural Currents</a:t>
            </a:r>
          </a:p>
          <a:p>
            <a:pPr marL="514350" indent="-514350" algn="ctr">
              <a:buAutoNum type="arabicPeriod"/>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sz="4000" dirty="0" smtClean="0"/>
              <a:t>Ecosystem Currents:</a:t>
            </a:r>
            <a:r>
              <a:rPr lang="en-US" dirty="0" smtClean="0"/>
              <a:t/>
            </a:r>
            <a:br>
              <a:rPr lang="en-US" dirty="0" smtClean="0"/>
            </a:br>
            <a:r>
              <a:rPr lang="en-US" sz="4900" dirty="0" smtClean="0"/>
              <a:t>Nature, Cedars of Lebanon</a:t>
            </a:r>
            <a:endParaRPr lang="en-US" sz="4900" dirty="0"/>
          </a:p>
        </p:txBody>
      </p:sp>
      <p:pic>
        <p:nvPicPr>
          <p:cNvPr id="4" name="Content Placeholder 3" descr="03 famed cedars of Lebanon.jpg"/>
          <p:cNvPicPr>
            <a:picLocks noGrp="1" noChangeAspect="1"/>
          </p:cNvPicPr>
          <p:nvPr>
            <p:ph idx="1"/>
          </p:nvPr>
        </p:nvPicPr>
        <p:blipFill>
          <a:blip r:embed="rId3"/>
          <a:stretch>
            <a:fillRect/>
          </a:stretch>
        </p:blipFill>
        <p:spPr>
          <a:xfrm>
            <a:off x="381000" y="1295400"/>
            <a:ext cx="8382000" cy="52578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sz="4000" dirty="0" smtClean="0"/>
              <a:t>Ecosystem Currents: </a:t>
            </a:r>
            <a:r>
              <a:rPr lang="en-US" sz="4800" dirty="0" smtClean="0"/>
              <a:t/>
            </a:r>
            <a:br>
              <a:rPr lang="en-US" sz="4800" dirty="0" smtClean="0"/>
            </a:br>
            <a:r>
              <a:rPr lang="en-US" sz="4900" dirty="0" smtClean="0"/>
              <a:t>Salinization</a:t>
            </a:r>
            <a:endParaRPr lang="en-US" sz="4900" dirty="0"/>
          </a:p>
        </p:txBody>
      </p:sp>
      <p:pic>
        <p:nvPicPr>
          <p:cNvPr id="4" name="Content Placeholder 3" descr="Salinity.jpg"/>
          <p:cNvPicPr>
            <a:picLocks noGrp="1" noChangeAspect="1"/>
          </p:cNvPicPr>
          <p:nvPr>
            <p:ph idx="1"/>
          </p:nvPr>
        </p:nvPicPr>
        <p:blipFill>
          <a:blip r:embed="rId3"/>
          <a:stretch>
            <a:fillRect/>
          </a:stretch>
        </p:blipFill>
        <p:spPr>
          <a:xfrm>
            <a:off x="762000" y="1600200"/>
            <a:ext cx="7620000" cy="50292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sz="4000" dirty="0" smtClean="0"/>
              <a:t>Ecosystem Currents: </a:t>
            </a:r>
            <a:r>
              <a:rPr lang="en-US" dirty="0" smtClean="0"/>
              <a:t/>
            </a:r>
            <a:br>
              <a:rPr lang="en-US" dirty="0" smtClean="0"/>
            </a:br>
            <a:r>
              <a:rPr lang="en-US" sz="4900" dirty="0" smtClean="0"/>
              <a:t>Overgrazing</a:t>
            </a:r>
            <a:endParaRPr lang="en-US" sz="4900" dirty="0"/>
          </a:p>
        </p:txBody>
      </p:sp>
      <p:pic>
        <p:nvPicPr>
          <p:cNvPr id="1026" name="Picture 2"/>
          <p:cNvPicPr>
            <a:picLocks noGrp="1" noChangeAspect="1" noChangeArrowheads="1"/>
          </p:cNvPicPr>
          <p:nvPr>
            <p:ph idx="1"/>
          </p:nvPr>
        </p:nvPicPr>
        <p:blipFill>
          <a:blip r:embed="rId3"/>
          <a:srcRect/>
          <a:stretch>
            <a:fillRect/>
          </a:stretch>
        </p:blipFill>
        <p:spPr bwMode="auto">
          <a:xfrm>
            <a:off x="457200" y="1676400"/>
            <a:ext cx="8077199" cy="48768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Techno-Economic Currents: </a:t>
            </a:r>
            <a:br>
              <a:rPr lang="en-US" sz="4000" dirty="0" smtClean="0"/>
            </a:br>
            <a:r>
              <a:rPr lang="en-US" sz="4900" dirty="0" smtClean="0"/>
              <a:t>Inventions, Plow Agriculture</a:t>
            </a:r>
            <a:endParaRPr lang="en-US" sz="4900" dirty="0"/>
          </a:p>
        </p:txBody>
      </p:sp>
      <p:pic>
        <p:nvPicPr>
          <p:cNvPr id="2050" name="Picture 2"/>
          <p:cNvPicPr>
            <a:picLocks noGrp="1" noChangeAspect="1" noChangeArrowheads="1"/>
          </p:cNvPicPr>
          <p:nvPr>
            <p:ph idx="1"/>
          </p:nvPr>
        </p:nvPicPr>
        <p:blipFill>
          <a:blip r:embed="rId3"/>
          <a:srcRect/>
          <a:stretch>
            <a:fillRect/>
          </a:stretch>
        </p:blipFill>
        <p:spPr bwMode="auto">
          <a:xfrm>
            <a:off x="609600" y="1371600"/>
            <a:ext cx="8077199" cy="51816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TotalTime>
  <Words>1225</Words>
  <Application>Microsoft Office PowerPoint</Application>
  <PresentationFormat>On-screen Show (4:3)</PresentationFormat>
  <Paragraphs>162</Paragraphs>
  <Slides>45</Slides>
  <Notes>40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Chapter 6  People Create Civilizations:   The Urban Wave</vt:lpstr>
      <vt:lpstr>Civilization</vt:lpstr>
      <vt:lpstr>Characteristics of the Urban Wave</vt:lpstr>
      <vt:lpstr>Origins of Civilization</vt:lpstr>
      <vt:lpstr>Part I  Currents in the Urban Wave</vt:lpstr>
      <vt:lpstr>Ecosystem Currents: Nature, Cedars of Lebanon</vt:lpstr>
      <vt:lpstr>Ecosystem Currents:  Salinization</vt:lpstr>
      <vt:lpstr>Ecosystem Currents:  Overgrazing</vt:lpstr>
      <vt:lpstr>Techno-Economic Currents:  Inventions, Plow Agriculture</vt:lpstr>
      <vt:lpstr>Techno-Economic:  Plow Agriculture</vt:lpstr>
      <vt:lpstr>Techno-Economic Currents:  Inventions, The Plow</vt:lpstr>
      <vt:lpstr>Techno-Economic Currents: Inventions, Water Wheel</vt:lpstr>
      <vt:lpstr>Techno-Economic Currents: Monumental Architecture, Pyramid</vt:lpstr>
      <vt:lpstr>Techno-Economic Currents:  Monumental Architecture</vt:lpstr>
      <vt:lpstr>Techno-Economic Currents:  Monumental Architecture</vt:lpstr>
      <vt:lpstr>Techno-Economic Currents: Monuments, a Ball Court</vt:lpstr>
      <vt:lpstr>Techno-Economic Currents: Technology, a Roman Ballista</vt:lpstr>
      <vt:lpstr>Techno-Economic Currents:  Technology, a Wheeled Cart</vt:lpstr>
      <vt:lpstr>Techno-Economic Currents: Technology, the Wheel</vt:lpstr>
      <vt:lpstr>Techno-Economic Currents:  Monumental Architecture</vt:lpstr>
      <vt:lpstr>Techno-Economic Currents:  Monumental Architecture </vt:lpstr>
      <vt:lpstr>Techno-Economic Currents Trade and Exchange </vt:lpstr>
      <vt:lpstr>Techno-Economic Currents: Trade and Exchange</vt:lpstr>
      <vt:lpstr>Techno-Economic Currents: Trading Expeditions</vt:lpstr>
      <vt:lpstr>Social Currents: Egyptian Workers</vt:lpstr>
      <vt:lpstr>Social Currents: Social Class and Status</vt:lpstr>
      <vt:lpstr>Social Currents:  Slavery</vt:lpstr>
      <vt:lpstr>Social Currents:  Slavery</vt:lpstr>
      <vt:lpstr>Social Currents:  Slavery</vt:lpstr>
      <vt:lpstr>Social Currents:  Slavery</vt:lpstr>
      <vt:lpstr>Social Currents:  Patriarchy</vt:lpstr>
      <vt:lpstr>Political Currents:  City States</vt:lpstr>
      <vt:lpstr>Political Currents:  States</vt:lpstr>
      <vt:lpstr>Political Currents:  Leaders</vt:lpstr>
      <vt:lpstr>Political Currents:  Law Codes</vt:lpstr>
      <vt:lpstr>Political Currents:  War</vt:lpstr>
      <vt:lpstr>Political Currents:  War Chariots</vt:lpstr>
      <vt:lpstr>Political Currents: War</vt:lpstr>
      <vt:lpstr>Cultural Currents: Communication</vt:lpstr>
      <vt:lpstr>Cultural Currents:  State Religion</vt:lpstr>
      <vt:lpstr>Cultural Currents: Religion</vt:lpstr>
      <vt:lpstr>Cultural Currents:  Religion</vt:lpstr>
      <vt:lpstr>Cultural Currents: Festivals</vt:lpstr>
      <vt:lpstr>Cultural Currents:  Entertainment</vt:lpstr>
      <vt:lpstr>Cultural Currents: Aesthetic Expression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People Create Civilizations:   The Urban Wave</dc:title>
  <dc:creator>Denise Ames</dc:creator>
  <cp:lastModifiedBy>Denise Ames</cp:lastModifiedBy>
  <cp:revision>72</cp:revision>
  <dcterms:created xsi:type="dcterms:W3CDTF">2012-03-31T13:59:32Z</dcterms:created>
  <dcterms:modified xsi:type="dcterms:W3CDTF">2012-04-04T14:57:48Z</dcterms:modified>
</cp:coreProperties>
</file>